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0"/>
  </p:notesMasterIdLst>
  <p:sldIdLst>
    <p:sldId id="1731" r:id="rId4"/>
    <p:sldId id="1778" r:id="rId5"/>
    <p:sldId id="257" r:id="rId6"/>
    <p:sldId id="258" r:id="rId7"/>
    <p:sldId id="259" r:id="rId8"/>
    <p:sldId id="1740" r:id="rId9"/>
    <p:sldId id="590" r:id="rId10"/>
    <p:sldId id="378" r:id="rId11"/>
    <p:sldId id="381" r:id="rId12"/>
    <p:sldId id="382" r:id="rId13"/>
    <p:sldId id="1756" r:id="rId14"/>
    <p:sldId id="401" r:id="rId15"/>
    <p:sldId id="1767" r:id="rId16"/>
    <p:sldId id="1734" r:id="rId17"/>
    <p:sldId id="270" r:id="rId18"/>
    <p:sldId id="1735" r:id="rId19"/>
    <p:sldId id="1792" r:id="rId20"/>
    <p:sldId id="1779" r:id="rId21"/>
    <p:sldId id="1772" r:id="rId22"/>
    <p:sldId id="1788" r:id="rId23"/>
    <p:sldId id="1773" r:id="rId24"/>
    <p:sldId id="1774" r:id="rId25"/>
    <p:sldId id="1794" r:id="rId26"/>
    <p:sldId id="1795" r:id="rId27"/>
    <p:sldId id="1775" r:id="rId28"/>
    <p:sldId id="1776" r:id="rId29"/>
    <p:sldId id="1790" r:id="rId30"/>
    <p:sldId id="1791" r:id="rId31"/>
    <p:sldId id="1780" r:id="rId32"/>
    <p:sldId id="1781" r:id="rId33"/>
    <p:sldId id="1782" r:id="rId34"/>
    <p:sldId id="1783" r:id="rId35"/>
    <p:sldId id="1784" r:id="rId36"/>
    <p:sldId id="1785" r:id="rId37"/>
    <p:sldId id="1786" r:id="rId38"/>
    <p:sldId id="17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8"/>
    <p:restoredTop sz="94694"/>
  </p:normalViewPr>
  <p:slideViewPr>
    <p:cSldViewPr snapToGrid="0" snapToObjects="1">
      <p:cViewPr varScale="1">
        <p:scale>
          <a:sx n="105" d="100"/>
          <a:sy n="105" d="100"/>
        </p:scale>
        <p:origin x="20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No/Low Hope</c:v>
                </c:pt>
                <c:pt idx="1">
                  <c:v>Slight Hope</c:v>
                </c:pt>
                <c:pt idx="2">
                  <c:v>Moderate Hope</c:v>
                </c:pt>
                <c:pt idx="3">
                  <c:v>High Hope</c:v>
                </c:pt>
              </c:strCache>
            </c:strRef>
          </c:cat>
          <c:val>
            <c:numRef>
              <c:f>Sheet1!$B$2:$B$5</c:f>
              <c:numCache>
                <c:formatCode>General</c:formatCode>
                <c:ptCount val="4"/>
                <c:pt idx="0">
                  <c:v>0.1</c:v>
                </c:pt>
                <c:pt idx="1">
                  <c:v>2.8</c:v>
                </c:pt>
                <c:pt idx="2">
                  <c:v>46.2</c:v>
                </c:pt>
                <c:pt idx="3">
                  <c:v>50.9</c:v>
                </c:pt>
              </c:numCache>
            </c:numRef>
          </c:val>
          <c:extLst>
            <c:ext xmlns:c16="http://schemas.microsoft.com/office/drawing/2014/chart" uri="{C3380CC4-5D6E-409C-BE32-E72D297353CC}">
              <c16:uniqueId val="{00000000-3B1F-4A45-84AE-46EAD253576D}"/>
            </c:ext>
          </c:extLst>
        </c:ser>
        <c:dLbls>
          <c:dLblPos val="outEnd"/>
          <c:showLegendKey val="0"/>
          <c:showVal val="1"/>
          <c:showCatName val="0"/>
          <c:showSerName val="0"/>
          <c:showPercent val="0"/>
          <c:showBubbleSize val="0"/>
        </c:dLbls>
        <c:gapWidth val="182"/>
        <c:axId val="606730207"/>
        <c:axId val="606883023"/>
      </c:barChart>
      <c:catAx>
        <c:axId val="606730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883023"/>
        <c:crosses val="autoZero"/>
        <c:auto val="1"/>
        <c:lblAlgn val="ctr"/>
        <c:lblOffset val="100"/>
        <c:noMultiLvlLbl val="0"/>
      </c:catAx>
      <c:valAx>
        <c:axId val="606883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Responding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73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3200" dirty="0"/>
              <a:t>Employee Satisfaction </a:t>
            </a:r>
            <a:r>
              <a:rPr lang="en-US" sz="3200" baseline="0" dirty="0"/>
              <a:t>by Collective Hope Level</a:t>
            </a:r>
            <a:endParaRPr lang="en-US" sz="32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10.89</c:v>
                </c:pt>
                <c:pt idx="1">
                  <c:v>13.21</c:v>
                </c:pt>
                <c:pt idx="2">
                  <c:v>16.52</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Satisfaction</a:t>
                </a:r>
                <a:r>
                  <a:rPr lang="en-US" baseline="0" dirty="0"/>
                  <a:t> </a:t>
                </a:r>
                <a:r>
                  <a:rPr lang="en-US" dirty="0"/>
                  <a: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a:t>MY</a:t>
            </a:r>
            <a:r>
              <a:rPr lang="en-US" sz="2400" baseline="0" dirty="0"/>
              <a:t> AGENCY HAS BEEN SUCCESSFUL IN ACHIEVING PAST GOALS</a:t>
            </a:r>
            <a:endParaRPr lang="en-US" sz="2400" dirty="0"/>
          </a:p>
        </c:rich>
      </c:tx>
      <c:layout>
        <c:manualLayout>
          <c:xMode val="edge"/>
          <c:yMode val="edge"/>
          <c:x val="8.981275438396287E-2"/>
          <c:y val="1.75118549742630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2.37</c:v>
                </c:pt>
                <c:pt idx="1">
                  <c:v>3.61</c:v>
                </c:pt>
                <c:pt idx="2">
                  <c:v>4.91</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a:t>MY</a:t>
            </a:r>
            <a:r>
              <a:rPr lang="en-US" sz="2400" baseline="0" dirty="0"/>
              <a:t> AGENCY HAS GOOD COHESION AMONG ITS MEMBERS</a:t>
            </a:r>
            <a:endParaRPr lang="en-US" sz="24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1.89</c:v>
                </c:pt>
                <c:pt idx="1">
                  <c:v>3.07</c:v>
                </c:pt>
                <c:pt idx="2">
                  <c:v>4.6100000000000003</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a:t>MY</a:t>
            </a:r>
            <a:r>
              <a:rPr lang="en-US" sz="2400" baseline="0" dirty="0"/>
              <a:t> AGENCY EXPERIENCES TRUST AMONG ITS MEMBERS</a:t>
            </a:r>
            <a:endParaRPr lang="en-US" sz="24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1.76</c:v>
                </c:pt>
                <c:pt idx="1">
                  <c:v>2.85</c:v>
                </c:pt>
                <c:pt idx="2">
                  <c:v>4.51</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a:t>OUR TEAM MEMBERS GENERALLY TRUST OUR AGENCY LEADERS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1.6</c:v>
                </c:pt>
                <c:pt idx="1">
                  <c:v>2.61</c:v>
                </c:pt>
                <c:pt idx="2">
                  <c:v>4.46</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Impact of Hope Training on Leadership</a:t>
            </a:r>
          </a:p>
          <a:p>
            <a:pPr>
              <a:defRPr/>
            </a:pPr>
            <a:r>
              <a:rPr lang="en-US" sz="1400" dirty="0"/>
              <a:t>(All Increases Are Statistically Significant)</a:t>
            </a:r>
          </a:p>
        </c:rich>
      </c:tx>
      <c:layout>
        <c:manualLayout>
          <c:xMode val="edge"/>
          <c:yMode val="edge"/>
          <c:x val="0.2111150995831404"/>
          <c:y val="8.755927487131543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458024548402037"/>
          <c:y val="0.20377961905050812"/>
          <c:w val="0.68133896865832944"/>
          <c:h val="0.59073117280248055"/>
        </c:manualLayout>
      </c:layout>
      <c:barChart>
        <c:barDir val="bar"/>
        <c:grouping val="clustered"/>
        <c:varyColors val="0"/>
        <c:ser>
          <c:idx val="0"/>
          <c:order val="0"/>
          <c:tx>
            <c:strRef>
              <c:f>Sheet1!$B$1</c:f>
              <c:strCache>
                <c:ptCount val="1"/>
                <c:pt idx="0">
                  <c:v>Prior to Training</c:v>
                </c:pt>
              </c:strCache>
            </c:strRef>
          </c:tx>
          <c:spPr>
            <a:solidFill>
              <a:srgbClr val="F0713E"/>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Knowledge of Hope</c:v>
                </c:pt>
                <c:pt idx="1">
                  <c:v>Leadership Skills</c:v>
                </c:pt>
                <c:pt idx="2">
                  <c:v>Ability to Use Hope</c:v>
                </c:pt>
              </c:strCache>
            </c:strRef>
          </c:cat>
          <c:val>
            <c:numRef>
              <c:f>Sheet1!$B$2:$B$4</c:f>
              <c:numCache>
                <c:formatCode>General</c:formatCode>
                <c:ptCount val="3"/>
                <c:pt idx="0">
                  <c:v>4.1399999999999997</c:v>
                </c:pt>
                <c:pt idx="1">
                  <c:v>4.46</c:v>
                </c:pt>
                <c:pt idx="2">
                  <c:v>4.08</c:v>
                </c:pt>
              </c:numCache>
            </c:numRef>
          </c:val>
          <c:extLst>
            <c:ext xmlns:c16="http://schemas.microsoft.com/office/drawing/2014/chart" uri="{C3380CC4-5D6E-409C-BE32-E72D297353CC}">
              <c16:uniqueId val="{00000000-F651-444A-8CDB-9B244B23B679}"/>
            </c:ext>
          </c:extLst>
        </c:ser>
        <c:ser>
          <c:idx val="1"/>
          <c:order val="1"/>
          <c:tx>
            <c:strRef>
              <c:f>Sheet1!$C$1</c:f>
              <c:strCache>
                <c:ptCount val="1"/>
                <c:pt idx="0">
                  <c:v>After Training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Knowledge of Hope</c:v>
                </c:pt>
                <c:pt idx="1">
                  <c:v>Leadership Skills</c:v>
                </c:pt>
                <c:pt idx="2">
                  <c:v>Ability to Use Hope</c:v>
                </c:pt>
              </c:strCache>
            </c:strRef>
          </c:cat>
          <c:val>
            <c:numRef>
              <c:f>Sheet1!$C$2:$C$4</c:f>
              <c:numCache>
                <c:formatCode>General</c:formatCode>
                <c:ptCount val="3"/>
                <c:pt idx="0">
                  <c:v>7.81</c:v>
                </c:pt>
                <c:pt idx="1">
                  <c:v>7.82</c:v>
                </c:pt>
                <c:pt idx="2">
                  <c:v>7.64</c:v>
                </c:pt>
              </c:numCache>
            </c:numRef>
          </c:val>
          <c:extLst>
            <c:ext xmlns:c16="http://schemas.microsoft.com/office/drawing/2014/chart" uri="{C3380CC4-5D6E-409C-BE32-E72D297353CC}">
              <c16:uniqueId val="{00000001-F651-444A-8CDB-9B244B23B679}"/>
            </c:ext>
          </c:extLst>
        </c:ser>
        <c:dLbls>
          <c:dLblPos val="outEnd"/>
          <c:showLegendKey val="0"/>
          <c:showVal val="1"/>
          <c:showCatName val="0"/>
          <c:showSerName val="0"/>
          <c:showPercent val="0"/>
          <c:showBubbleSize val="0"/>
        </c:dLbls>
        <c:gapWidth val="182"/>
        <c:axId val="1893100768"/>
        <c:axId val="1893102416"/>
      </c:barChart>
      <c:catAx>
        <c:axId val="1893100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93102416"/>
        <c:crosses val="autoZero"/>
        <c:auto val="1"/>
        <c:lblAlgn val="ctr"/>
        <c:lblOffset val="100"/>
        <c:noMultiLvlLbl val="0"/>
      </c:catAx>
      <c:valAx>
        <c:axId val="1893102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layout>
            <c:manualLayout>
              <c:xMode val="edge"/>
              <c:yMode val="edge"/>
              <c:x val="0.49964914312181563"/>
              <c:y val="0.857865098045704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31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Agriculture</c:v>
                </c:pt>
                <c:pt idx="1">
                  <c:v>Commerce &amp; Workforce Development</c:v>
                </c:pt>
                <c:pt idx="2">
                  <c:v>Digital Transformation &amp; Administration</c:v>
                </c:pt>
                <c:pt idx="3">
                  <c:v>Economic Administration</c:v>
                </c:pt>
                <c:pt idx="4">
                  <c:v>Education</c:v>
                </c:pt>
                <c:pt idx="5">
                  <c:v>Energy &amp; Environment</c:v>
                </c:pt>
                <c:pt idx="6">
                  <c:v>Health &amp; Mental Health</c:v>
                </c:pt>
                <c:pt idx="7">
                  <c:v>Human Services</c:v>
                </c:pt>
                <c:pt idx="8">
                  <c:v>Licensing &amp; Regulation</c:v>
                </c:pt>
                <c:pt idx="9">
                  <c:v>Public Safety</c:v>
                </c:pt>
                <c:pt idx="10">
                  <c:v>Science &amp; Innovation</c:v>
                </c:pt>
                <c:pt idx="11">
                  <c:v>State &amp; Native American Affairs</c:v>
                </c:pt>
                <c:pt idx="12">
                  <c:v>Tourism, Wildlife, &amp; Heritage</c:v>
                </c:pt>
                <c:pt idx="13">
                  <c:v>Transportation</c:v>
                </c:pt>
                <c:pt idx="14">
                  <c:v>Veteran Affairs &amp; Military</c:v>
                </c:pt>
              </c:strCache>
            </c:strRef>
          </c:cat>
          <c:val>
            <c:numRef>
              <c:f>Sheet1!$B$2:$B$16</c:f>
              <c:numCache>
                <c:formatCode>General</c:formatCode>
                <c:ptCount val="15"/>
                <c:pt idx="0">
                  <c:v>54.28</c:v>
                </c:pt>
                <c:pt idx="1">
                  <c:v>56.07</c:v>
                </c:pt>
                <c:pt idx="2">
                  <c:v>54.76</c:v>
                </c:pt>
                <c:pt idx="3">
                  <c:v>54.69</c:v>
                </c:pt>
                <c:pt idx="4">
                  <c:v>55.58</c:v>
                </c:pt>
                <c:pt idx="5">
                  <c:v>54.08</c:v>
                </c:pt>
                <c:pt idx="6">
                  <c:v>54.71</c:v>
                </c:pt>
                <c:pt idx="7">
                  <c:v>54.02</c:v>
                </c:pt>
                <c:pt idx="8">
                  <c:v>55.42</c:v>
                </c:pt>
                <c:pt idx="9">
                  <c:v>54.7</c:v>
                </c:pt>
                <c:pt idx="10">
                  <c:v>57.13</c:v>
                </c:pt>
                <c:pt idx="11">
                  <c:v>54.82</c:v>
                </c:pt>
                <c:pt idx="12">
                  <c:v>54.4</c:v>
                </c:pt>
                <c:pt idx="13">
                  <c:v>54.34</c:v>
                </c:pt>
                <c:pt idx="14">
                  <c:v>55.28</c:v>
                </c:pt>
              </c:numCache>
            </c:numRef>
          </c:val>
          <c:extLst>
            <c:ext xmlns:c16="http://schemas.microsoft.com/office/drawing/2014/chart" uri="{C3380CC4-5D6E-409C-BE32-E72D297353CC}">
              <c16:uniqueId val="{00000000-7DE9-9748-86EC-E66C5E501B56}"/>
            </c:ext>
          </c:extLst>
        </c:ser>
        <c:dLbls>
          <c:dLblPos val="outEnd"/>
          <c:showLegendKey val="0"/>
          <c:showVal val="1"/>
          <c:showCatName val="0"/>
          <c:showSerName val="0"/>
          <c:showPercent val="0"/>
          <c:showBubbleSize val="0"/>
        </c:dLbls>
        <c:gapWidth val="182"/>
        <c:axId val="1045082576"/>
        <c:axId val="1109841504"/>
      </c:barChart>
      <c:catAx>
        <c:axId val="1045082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09841504"/>
        <c:crosses val="autoZero"/>
        <c:auto val="1"/>
        <c:lblAlgn val="ctr"/>
        <c:lblOffset val="100"/>
        <c:noMultiLvlLbl val="0"/>
      </c:catAx>
      <c:valAx>
        <c:axId val="1109841504"/>
        <c:scaling>
          <c:orientation val="minMax"/>
          <c:max val="6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Score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08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 Collective Hope</c:v>
                </c:pt>
                <c:pt idx="1">
                  <c:v>Moderate Collective Hope</c:v>
                </c:pt>
                <c:pt idx="2">
                  <c:v>High Collective Hope</c:v>
                </c:pt>
              </c:strCache>
            </c:strRef>
          </c:cat>
          <c:val>
            <c:numRef>
              <c:f>Sheet1!$B$2:$B$4</c:f>
              <c:numCache>
                <c:formatCode>General</c:formatCode>
                <c:ptCount val="3"/>
                <c:pt idx="0">
                  <c:v>3</c:v>
                </c:pt>
                <c:pt idx="1">
                  <c:v>6.3</c:v>
                </c:pt>
                <c:pt idx="2">
                  <c:v>90.7</c:v>
                </c:pt>
              </c:numCache>
            </c:numRef>
          </c:val>
          <c:extLst>
            <c:ext xmlns:c16="http://schemas.microsoft.com/office/drawing/2014/chart" uri="{C3380CC4-5D6E-409C-BE32-E72D297353CC}">
              <c16:uniqueId val="{00000000-FA3C-CC43-B34D-3064B308843E}"/>
            </c:ext>
          </c:extLst>
        </c:ser>
        <c:dLbls>
          <c:dLblPos val="outEnd"/>
          <c:showLegendKey val="0"/>
          <c:showVal val="1"/>
          <c:showCatName val="0"/>
          <c:showSerName val="0"/>
          <c:showPercent val="0"/>
          <c:showBubbleSize val="0"/>
        </c:dLbls>
        <c:gapWidth val="182"/>
        <c:axId val="606730207"/>
        <c:axId val="606883023"/>
      </c:barChart>
      <c:catAx>
        <c:axId val="606730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883023"/>
        <c:crosses val="autoZero"/>
        <c:auto val="1"/>
        <c:lblAlgn val="ctr"/>
        <c:lblOffset val="100"/>
        <c:noMultiLvlLbl val="0"/>
      </c:catAx>
      <c:valAx>
        <c:axId val="606883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Responding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73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 Burnout</c:v>
                </c:pt>
                <c:pt idx="1">
                  <c:v>Moderate Burnout</c:v>
                </c:pt>
                <c:pt idx="2">
                  <c:v>High Burnout</c:v>
                </c:pt>
              </c:strCache>
            </c:strRef>
          </c:cat>
          <c:val>
            <c:numRef>
              <c:f>Sheet1!$B$2:$B$4</c:f>
              <c:numCache>
                <c:formatCode>General</c:formatCode>
                <c:ptCount val="3"/>
                <c:pt idx="0">
                  <c:v>28.1</c:v>
                </c:pt>
                <c:pt idx="1">
                  <c:v>64.2</c:v>
                </c:pt>
                <c:pt idx="2">
                  <c:v>7.7</c:v>
                </c:pt>
              </c:numCache>
            </c:numRef>
          </c:val>
          <c:extLst>
            <c:ext xmlns:c16="http://schemas.microsoft.com/office/drawing/2014/chart" uri="{C3380CC4-5D6E-409C-BE32-E72D297353CC}">
              <c16:uniqueId val="{00000000-FA3C-CC43-B34D-3064B308843E}"/>
            </c:ext>
          </c:extLst>
        </c:ser>
        <c:dLbls>
          <c:dLblPos val="outEnd"/>
          <c:showLegendKey val="0"/>
          <c:showVal val="1"/>
          <c:showCatName val="0"/>
          <c:showSerName val="0"/>
          <c:showPercent val="0"/>
          <c:showBubbleSize val="0"/>
        </c:dLbls>
        <c:gapWidth val="182"/>
        <c:axId val="606730207"/>
        <c:axId val="606883023"/>
      </c:barChart>
      <c:catAx>
        <c:axId val="606730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6883023"/>
        <c:crosses val="autoZero"/>
        <c:auto val="1"/>
        <c:lblAlgn val="ctr"/>
        <c:lblOffset val="100"/>
        <c:noMultiLvlLbl val="0"/>
      </c:catAx>
      <c:valAx>
        <c:axId val="606883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 Responding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73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78622923376063E-2"/>
          <c:y val="2.5120176109495351E-2"/>
          <c:w val="0.89729584545881036"/>
          <c:h val="0.8892832287421035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Training</c:v>
                </c:pt>
                <c:pt idx="1">
                  <c:v>Hope Awareness (Zoom)</c:v>
                </c:pt>
                <c:pt idx="2">
                  <c:v>Hope Awareness (LMS)</c:v>
                </c:pt>
              </c:strCache>
            </c:strRef>
          </c:cat>
          <c:val>
            <c:numRef>
              <c:f>Sheet1!$B$2:$B$4</c:f>
              <c:numCache>
                <c:formatCode>General</c:formatCode>
                <c:ptCount val="3"/>
                <c:pt idx="0">
                  <c:v>38.54</c:v>
                </c:pt>
                <c:pt idx="1">
                  <c:v>35.72</c:v>
                </c:pt>
                <c:pt idx="2">
                  <c:v>36.28</c:v>
                </c:pt>
              </c:numCache>
            </c:numRef>
          </c:val>
          <c:extLst>
            <c:ext xmlns:c16="http://schemas.microsoft.com/office/drawing/2014/chart" uri="{C3380CC4-5D6E-409C-BE32-E72D297353CC}">
              <c16:uniqueId val="{00000000-F050-6D46-BFDB-4021C560A019}"/>
            </c:ext>
          </c:extLst>
        </c:ser>
        <c:dLbls>
          <c:dLblPos val="outEnd"/>
          <c:showLegendKey val="0"/>
          <c:showVal val="1"/>
          <c:showCatName val="0"/>
          <c:showSerName val="0"/>
          <c:showPercent val="0"/>
          <c:showBubbleSize val="0"/>
        </c:dLbls>
        <c:gapWidth val="219"/>
        <c:overlap val="-27"/>
        <c:axId val="587080975"/>
        <c:axId val="613081551"/>
      </c:barChart>
      <c:catAx>
        <c:axId val="5870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081551"/>
        <c:crosses val="autoZero"/>
        <c:auto val="1"/>
        <c:lblAlgn val="ctr"/>
        <c:lblOffset val="100"/>
        <c:noMultiLvlLbl val="0"/>
      </c:catAx>
      <c:valAx>
        <c:axId val="613081551"/>
        <c:scaling>
          <c:orientation val="minMax"/>
          <c:max val="40"/>
          <c:min val="3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a:t>
                </a:r>
                <a:r>
                  <a:rPr lang="en-US" baseline="0" dirty="0"/>
                  <a:t> BURNOUT SCORE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08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78622923376063E-2"/>
          <c:y val="2.5120176109495351E-2"/>
          <c:w val="0.89729584545881036"/>
          <c:h val="0.8892832287421035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Training</c:v>
                </c:pt>
                <c:pt idx="1">
                  <c:v>Hope Awareness (Zoom)</c:v>
                </c:pt>
                <c:pt idx="2">
                  <c:v>Hope Awareness (LMS)</c:v>
                </c:pt>
              </c:strCache>
            </c:strRef>
          </c:cat>
          <c:val>
            <c:numRef>
              <c:f>Sheet1!$B$2:$B$4</c:f>
              <c:numCache>
                <c:formatCode>General</c:formatCode>
                <c:ptCount val="3"/>
                <c:pt idx="0">
                  <c:v>35.880000000000003</c:v>
                </c:pt>
                <c:pt idx="1">
                  <c:v>31.54</c:v>
                </c:pt>
                <c:pt idx="2">
                  <c:v>31.25</c:v>
                </c:pt>
              </c:numCache>
            </c:numRef>
          </c:val>
          <c:extLst>
            <c:ext xmlns:c16="http://schemas.microsoft.com/office/drawing/2014/chart" uri="{C3380CC4-5D6E-409C-BE32-E72D297353CC}">
              <c16:uniqueId val="{00000000-F050-6D46-BFDB-4021C560A019}"/>
            </c:ext>
          </c:extLst>
        </c:ser>
        <c:dLbls>
          <c:dLblPos val="outEnd"/>
          <c:showLegendKey val="0"/>
          <c:showVal val="1"/>
          <c:showCatName val="0"/>
          <c:showSerName val="0"/>
          <c:showPercent val="0"/>
          <c:showBubbleSize val="0"/>
        </c:dLbls>
        <c:gapWidth val="219"/>
        <c:overlap val="-27"/>
        <c:axId val="587080975"/>
        <c:axId val="613081551"/>
      </c:barChart>
      <c:catAx>
        <c:axId val="5870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081551"/>
        <c:crosses val="autoZero"/>
        <c:auto val="1"/>
        <c:lblAlgn val="ctr"/>
        <c:lblOffset val="100"/>
        <c:noMultiLvlLbl val="0"/>
      </c:catAx>
      <c:valAx>
        <c:axId val="613081551"/>
        <c:scaling>
          <c:orientation val="minMax"/>
          <c:min val="2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a:t>
                </a:r>
                <a:r>
                  <a:rPr lang="en-US" baseline="0" dirty="0"/>
                  <a:t> STS SCORE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08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3200" dirty="0"/>
              <a:t>Burnout Scores</a:t>
            </a:r>
            <a:r>
              <a:rPr lang="en-US" sz="3200" baseline="0" dirty="0"/>
              <a:t> by Individual Hope Level</a:t>
            </a:r>
            <a:endParaRPr lang="en-US" sz="32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Hope</c:v>
                </c:pt>
                <c:pt idx="1">
                  <c:v>Slight Hope</c:v>
                </c:pt>
                <c:pt idx="2">
                  <c:v>Moderate Hope</c:v>
                </c:pt>
                <c:pt idx="3">
                  <c:v>High Hope</c:v>
                </c:pt>
              </c:strCache>
            </c:strRef>
          </c:cat>
          <c:val>
            <c:numRef>
              <c:f>Sheet1!$B$2:$B$5</c:f>
              <c:numCache>
                <c:formatCode>General</c:formatCode>
                <c:ptCount val="4"/>
                <c:pt idx="0">
                  <c:v>50.58</c:v>
                </c:pt>
                <c:pt idx="1">
                  <c:v>45.82</c:v>
                </c:pt>
                <c:pt idx="2">
                  <c:v>38.590000000000003</c:v>
                </c:pt>
                <c:pt idx="3">
                  <c:v>33.71</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in val="2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Burnout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3200" dirty="0"/>
              <a:t>Burnout Scores</a:t>
            </a:r>
            <a:r>
              <a:rPr lang="en-US" sz="3200" baseline="0" dirty="0"/>
              <a:t> by Collective Hope Level</a:t>
            </a:r>
            <a:endParaRPr lang="en-US" sz="32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45.58</c:v>
                </c:pt>
                <c:pt idx="1">
                  <c:v>41.66</c:v>
                </c:pt>
                <c:pt idx="2">
                  <c:v>34.85</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in val="2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Burnout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3200" dirty="0"/>
              <a:t>Employee Engagement </a:t>
            </a:r>
            <a:r>
              <a:rPr lang="en-US" sz="3200" baseline="0" dirty="0"/>
              <a:t>by Collective Hope Level</a:t>
            </a:r>
            <a:endParaRPr lang="en-US" sz="32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c:v>
                </c:pt>
                <c:pt idx="1">
                  <c:v>Moderate</c:v>
                </c:pt>
                <c:pt idx="2">
                  <c:v>High</c:v>
                </c:pt>
              </c:strCache>
            </c:strRef>
          </c:cat>
          <c:val>
            <c:numRef>
              <c:f>Sheet1!$B$2:$B$4</c:f>
              <c:numCache>
                <c:formatCode>General</c:formatCode>
                <c:ptCount val="3"/>
                <c:pt idx="0">
                  <c:v>33.72</c:v>
                </c:pt>
                <c:pt idx="1">
                  <c:v>40.659999999999997</c:v>
                </c:pt>
                <c:pt idx="2">
                  <c:v>49.59</c:v>
                </c:pt>
              </c:numCache>
            </c:numRef>
          </c:val>
          <c:extLst>
            <c:ext xmlns:c16="http://schemas.microsoft.com/office/drawing/2014/chart" uri="{C3380CC4-5D6E-409C-BE32-E72D297353CC}">
              <c16:uniqueId val="{00000000-8F17-F342-BF02-28965B671E64}"/>
            </c:ext>
          </c:extLst>
        </c:ser>
        <c:dLbls>
          <c:dLblPos val="outEnd"/>
          <c:showLegendKey val="0"/>
          <c:showVal val="1"/>
          <c:showCatName val="0"/>
          <c:showSerName val="0"/>
          <c:showPercent val="0"/>
          <c:showBubbleSize val="0"/>
        </c:dLbls>
        <c:gapWidth val="219"/>
        <c:overlap val="-27"/>
        <c:axId val="1267289408"/>
        <c:axId val="1270064544"/>
      </c:barChart>
      <c:catAx>
        <c:axId val="1267289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Collective Hope Category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70064544"/>
        <c:crosses val="autoZero"/>
        <c:auto val="1"/>
        <c:lblAlgn val="ctr"/>
        <c:lblOffset val="100"/>
        <c:noMultiLvlLbl val="0"/>
      </c:catAx>
      <c:valAx>
        <c:axId val="1270064544"/>
        <c:scaling>
          <c:orientation val="minMax"/>
          <c:min val="2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Engagement</a:t>
                </a:r>
                <a:r>
                  <a:rPr lang="en-US" baseline="0" dirty="0"/>
                  <a:t> </a:t>
                </a:r>
                <a:r>
                  <a:rPr lang="en-US" dirty="0"/>
                  <a: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728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A94C7-C051-4B26-B498-919B2049C9C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1E03C7D-10B9-478C-A262-E210EB55A1BF}">
      <dgm:prSet/>
      <dgm:spPr/>
      <dgm:t>
        <a:bodyPr/>
        <a:lstStyle/>
        <a:p>
          <a:endParaRPr lang="en-US" dirty="0"/>
        </a:p>
        <a:p>
          <a:r>
            <a:rPr lang="en-US" dirty="0"/>
            <a:t>Goal setting is the cornerstone of hope.</a:t>
          </a:r>
        </a:p>
      </dgm:t>
    </dgm:pt>
    <dgm:pt modelId="{C69CD0B4-2F57-417C-B9B6-E5A9078398B6}" type="parTrans" cxnId="{19A84223-1F5B-4095-B81E-E17065D5531B}">
      <dgm:prSet/>
      <dgm:spPr/>
      <dgm:t>
        <a:bodyPr/>
        <a:lstStyle/>
        <a:p>
          <a:endParaRPr lang="en-US"/>
        </a:p>
      </dgm:t>
    </dgm:pt>
    <dgm:pt modelId="{CB6E6E23-3824-4E92-B170-A51200813C2B}" type="sibTrans" cxnId="{19A84223-1F5B-4095-B81E-E17065D5531B}">
      <dgm:prSet/>
      <dgm:spPr/>
      <dgm:t>
        <a:bodyPr/>
        <a:lstStyle/>
        <a:p>
          <a:endParaRPr lang="en-US"/>
        </a:p>
      </dgm:t>
    </dgm:pt>
    <dgm:pt modelId="{6FFC95C1-4281-4095-AA77-002FAA362CFE}">
      <dgm:prSet/>
      <dgm:spPr/>
      <dgm:t>
        <a:bodyPr/>
        <a:lstStyle/>
        <a:p>
          <a:r>
            <a:rPr lang="en-US" b="1" dirty="0"/>
            <a:t>Pathways</a:t>
          </a:r>
          <a:r>
            <a:rPr lang="en-US" dirty="0"/>
            <a:t> refers to the ability to identify routes toward goals and to find new routes (problem solve) around obstacles if necessary.</a:t>
          </a:r>
        </a:p>
      </dgm:t>
    </dgm:pt>
    <dgm:pt modelId="{5BB41102-2FCE-4FBE-859D-05B43BD0D4CB}" type="parTrans" cxnId="{E45744B3-6716-4FD5-9949-9E9925B9199F}">
      <dgm:prSet/>
      <dgm:spPr/>
      <dgm:t>
        <a:bodyPr/>
        <a:lstStyle/>
        <a:p>
          <a:endParaRPr lang="en-US"/>
        </a:p>
      </dgm:t>
    </dgm:pt>
    <dgm:pt modelId="{9B3F75E9-8940-44B8-8A9B-26764F0FB7DF}" type="sibTrans" cxnId="{E45744B3-6716-4FD5-9949-9E9925B9199F}">
      <dgm:prSet/>
      <dgm:spPr/>
      <dgm:t>
        <a:bodyPr/>
        <a:lstStyle/>
        <a:p>
          <a:endParaRPr lang="en-US"/>
        </a:p>
      </dgm:t>
    </dgm:pt>
    <dgm:pt modelId="{D97EAE57-2A7F-49F2-9F80-581FDA6CA35E}">
      <dgm:prSet/>
      <dgm:spPr/>
      <dgm:t>
        <a:bodyPr/>
        <a:lstStyle/>
        <a:p>
          <a:r>
            <a:rPr lang="en-US" b="1"/>
            <a:t>Agency</a:t>
          </a:r>
          <a:r>
            <a:rPr lang="en-US"/>
            <a:t> (Willpower) is the ability to sustain motivation to move along these pathways.</a:t>
          </a:r>
        </a:p>
      </dgm:t>
    </dgm:pt>
    <dgm:pt modelId="{884BAE17-79B7-4E53-9D2D-6A4E76B7ABDA}" type="parTrans" cxnId="{2E32EEED-F918-49ED-B83A-3693AD3EB608}">
      <dgm:prSet/>
      <dgm:spPr/>
      <dgm:t>
        <a:bodyPr/>
        <a:lstStyle/>
        <a:p>
          <a:endParaRPr lang="en-US"/>
        </a:p>
      </dgm:t>
    </dgm:pt>
    <dgm:pt modelId="{2115ECCD-0037-4538-8603-158FD1BBE1E4}" type="sibTrans" cxnId="{2E32EEED-F918-49ED-B83A-3693AD3EB608}">
      <dgm:prSet/>
      <dgm:spPr/>
      <dgm:t>
        <a:bodyPr/>
        <a:lstStyle/>
        <a:p>
          <a:endParaRPr lang="en-US"/>
        </a:p>
      </dgm:t>
    </dgm:pt>
    <dgm:pt modelId="{4F504D63-8EEB-D445-AEF8-E58EDA8AE0C2}" type="pres">
      <dgm:prSet presAssocID="{364A94C7-C051-4B26-B498-919B2049C9CA}" presName="vert0" presStyleCnt="0">
        <dgm:presLayoutVars>
          <dgm:dir/>
          <dgm:animOne val="branch"/>
          <dgm:animLvl val="lvl"/>
        </dgm:presLayoutVars>
      </dgm:prSet>
      <dgm:spPr/>
    </dgm:pt>
    <dgm:pt modelId="{CD4F8F09-0B80-6D44-81FF-39EF80979B37}" type="pres">
      <dgm:prSet presAssocID="{E1E03C7D-10B9-478C-A262-E210EB55A1BF}" presName="thickLine" presStyleLbl="alignNode1" presStyleIdx="0" presStyleCnt="3"/>
      <dgm:spPr/>
    </dgm:pt>
    <dgm:pt modelId="{236D6247-6F52-2E43-9760-8A9B8AE5F158}" type="pres">
      <dgm:prSet presAssocID="{E1E03C7D-10B9-478C-A262-E210EB55A1BF}" presName="horz1" presStyleCnt="0"/>
      <dgm:spPr/>
    </dgm:pt>
    <dgm:pt modelId="{2D82DB55-B973-E04A-B3CF-1AE89E9B3378}" type="pres">
      <dgm:prSet presAssocID="{E1E03C7D-10B9-478C-A262-E210EB55A1BF}" presName="tx1" presStyleLbl="revTx" presStyleIdx="0" presStyleCnt="3"/>
      <dgm:spPr/>
    </dgm:pt>
    <dgm:pt modelId="{50B2456D-D3EC-8947-82B2-6F8E29D11744}" type="pres">
      <dgm:prSet presAssocID="{E1E03C7D-10B9-478C-A262-E210EB55A1BF}" presName="vert1" presStyleCnt="0"/>
      <dgm:spPr/>
    </dgm:pt>
    <dgm:pt modelId="{EACB1350-DC6E-244D-AFB6-3B39ADC6B8E0}" type="pres">
      <dgm:prSet presAssocID="{6FFC95C1-4281-4095-AA77-002FAA362CFE}" presName="thickLine" presStyleLbl="alignNode1" presStyleIdx="1" presStyleCnt="3"/>
      <dgm:spPr/>
    </dgm:pt>
    <dgm:pt modelId="{F92EACDB-6548-3840-A9CB-2C7976F1DB85}" type="pres">
      <dgm:prSet presAssocID="{6FFC95C1-4281-4095-AA77-002FAA362CFE}" presName="horz1" presStyleCnt="0"/>
      <dgm:spPr/>
    </dgm:pt>
    <dgm:pt modelId="{787401B0-F495-4F4D-8448-FB7EAEE5F0EE}" type="pres">
      <dgm:prSet presAssocID="{6FFC95C1-4281-4095-AA77-002FAA362CFE}" presName="tx1" presStyleLbl="revTx" presStyleIdx="1" presStyleCnt="3"/>
      <dgm:spPr/>
    </dgm:pt>
    <dgm:pt modelId="{14A0BE2A-01F6-1F43-A53B-DCF45AA3C24C}" type="pres">
      <dgm:prSet presAssocID="{6FFC95C1-4281-4095-AA77-002FAA362CFE}" presName="vert1" presStyleCnt="0"/>
      <dgm:spPr/>
    </dgm:pt>
    <dgm:pt modelId="{82C05220-DFFD-ED4F-918D-4233FB92F75B}" type="pres">
      <dgm:prSet presAssocID="{D97EAE57-2A7F-49F2-9F80-581FDA6CA35E}" presName="thickLine" presStyleLbl="alignNode1" presStyleIdx="2" presStyleCnt="3"/>
      <dgm:spPr/>
    </dgm:pt>
    <dgm:pt modelId="{9E1C809C-D456-4E4A-B954-1B9D751E18B0}" type="pres">
      <dgm:prSet presAssocID="{D97EAE57-2A7F-49F2-9F80-581FDA6CA35E}" presName="horz1" presStyleCnt="0"/>
      <dgm:spPr/>
    </dgm:pt>
    <dgm:pt modelId="{23A9C8B4-BFAC-DA41-B7B0-99FF73B5DB09}" type="pres">
      <dgm:prSet presAssocID="{D97EAE57-2A7F-49F2-9F80-581FDA6CA35E}" presName="tx1" presStyleLbl="revTx" presStyleIdx="2" presStyleCnt="3"/>
      <dgm:spPr/>
    </dgm:pt>
    <dgm:pt modelId="{5551590B-4AD8-DE45-948E-F0B6EA5EA43F}" type="pres">
      <dgm:prSet presAssocID="{D97EAE57-2A7F-49F2-9F80-581FDA6CA35E}" presName="vert1" presStyleCnt="0"/>
      <dgm:spPr/>
    </dgm:pt>
  </dgm:ptLst>
  <dgm:cxnLst>
    <dgm:cxn modelId="{3F8FDA02-0AD1-BF43-B3D1-35B357EDC875}" type="presOf" srcId="{E1E03C7D-10B9-478C-A262-E210EB55A1BF}" destId="{2D82DB55-B973-E04A-B3CF-1AE89E9B3378}" srcOrd="0" destOrd="0" presId="urn:microsoft.com/office/officeart/2008/layout/LinedList"/>
    <dgm:cxn modelId="{042B7905-BE7A-D542-899C-F03A89A34F5C}" type="presOf" srcId="{D97EAE57-2A7F-49F2-9F80-581FDA6CA35E}" destId="{23A9C8B4-BFAC-DA41-B7B0-99FF73B5DB09}" srcOrd="0" destOrd="0" presId="urn:microsoft.com/office/officeart/2008/layout/LinedList"/>
    <dgm:cxn modelId="{A650B217-9BA3-7B40-A2F0-4D2CE4C8F0E6}" type="presOf" srcId="{6FFC95C1-4281-4095-AA77-002FAA362CFE}" destId="{787401B0-F495-4F4D-8448-FB7EAEE5F0EE}" srcOrd="0" destOrd="0" presId="urn:microsoft.com/office/officeart/2008/layout/LinedList"/>
    <dgm:cxn modelId="{19A84223-1F5B-4095-B81E-E17065D5531B}" srcId="{364A94C7-C051-4B26-B498-919B2049C9CA}" destId="{E1E03C7D-10B9-478C-A262-E210EB55A1BF}" srcOrd="0" destOrd="0" parTransId="{C69CD0B4-2F57-417C-B9B6-E5A9078398B6}" sibTransId="{CB6E6E23-3824-4E92-B170-A51200813C2B}"/>
    <dgm:cxn modelId="{03F8BF7C-40CE-6C4B-9311-C59A18340297}" type="presOf" srcId="{364A94C7-C051-4B26-B498-919B2049C9CA}" destId="{4F504D63-8EEB-D445-AEF8-E58EDA8AE0C2}" srcOrd="0" destOrd="0" presId="urn:microsoft.com/office/officeart/2008/layout/LinedList"/>
    <dgm:cxn modelId="{E45744B3-6716-4FD5-9949-9E9925B9199F}" srcId="{364A94C7-C051-4B26-B498-919B2049C9CA}" destId="{6FFC95C1-4281-4095-AA77-002FAA362CFE}" srcOrd="1" destOrd="0" parTransId="{5BB41102-2FCE-4FBE-859D-05B43BD0D4CB}" sibTransId="{9B3F75E9-8940-44B8-8A9B-26764F0FB7DF}"/>
    <dgm:cxn modelId="{2E32EEED-F918-49ED-B83A-3693AD3EB608}" srcId="{364A94C7-C051-4B26-B498-919B2049C9CA}" destId="{D97EAE57-2A7F-49F2-9F80-581FDA6CA35E}" srcOrd="2" destOrd="0" parTransId="{884BAE17-79B7-4E53-9D2D-6A4E76B7ABDA}" sibTransId="{2115ECCD-0037-4538-8603-158FD1BBE1E4}"/>
    <dgm:cxn modelId="{AE0966E6-84FF-364A-ACA9-8D1ADFADEB24}" type="presParOf" srcId="{4F504D63-8EEB-D445-AEF8-E58EDA8AE0C2}" destId="{CD4F8F09-0B80-6D44-81FF-39EF80979B37}" srcOrd="0" destOrd="0" presId="urn:microsoft.com/office/officeart/2008/layout/LinedList"/>
    <dgm:cxn modelId="{5ED4111B-830C-1343-BFC5-BC3596F7F3B3}" type="presParOf" srcId="{4F504D63-8EEB-D445-AEF8-E58EDA8AE0C2}" destId="{236D6247-6F52-2E43-9760-8A9B8AE5F158}" srcOrd="1" destOrd="0" presId="urn:microsoft.com/office/officeart/2008/layout/LinedList"/>
    <dgm:cxn modelId="{2C9A0A09-FE87-3A43-892D-69143101E743}" type="presParOf" srcId="{236D6247-6F52-2E43-9760-8A9B8AE5F158}" destId="{2D82DB55-B973-E04A-B3CF-1AE89E9B3378}" srcOrd="0" destOrd="0" presId="urn:microsoft.com/office/officeart/2008/layout/LinedList"/>
    <dgm:cxn modelId="{B971FCD5-9D1A-C840-8729-B6CE2D04FD85}" type="presParOf" srcId="{236D6247-6F52-2E43-9760-8A9B8AE5F158}" destId="{50B2456D-D3EC-8947-82B2-6F8E29D11744}" srcOrd="1" destOrd="0" presId="urn:microsoft.com/office/officeart/2008/layout/LinedList"/>
    <dgm:cxn modelId="{0658A41E-1524-224C-8917-36FDFD8A4211}" type="presParOf" srcId="{4F504D63-8EEB-D445-AEF8-E58EDA8AE0C2}" destId="{EACB1350-DC6E-244D-AFB6-3B39ADC6B8E0}" srcOrd="2" destOrd="0" presId="urn:microsoft.com/office/officeart/2008/layout/LinedList"/>
    <dgm:cxn modelId="{7642B943-DE61-5F41-B0D0-55237D93218B}" type="presParOf" srcId="{4F504D63-8EEB-D445-AEF8-E58EDA8AE0C2}" destId="{F92EACDB-6548-3840-A9CB-2C7976F1DB85}" srcOrd="3" destOrd="0" presId="urn:microsoft.com/office/officeart/2008/layout/LinedList"/>
    <dgm:cxn modelId="{905721EB-8D84-B14B-8C42-9798F7F70CBD}" type="presParOf" srcId="{F92EACDB-6548-3840-A9CB-2C7976F1DB85}" destId="{787401B0-F495-4F4D-8448-FB7EAEE5F0EE}" srcOrd="0" destOrd="0" presId="urn:microsoft.com/office/officeart/2008/layout/LinedList"/>
    <dgm:cxn modelId="{93E64985-AD7C-C648-AB83-FE3088107123}" type="presParOf" srcId="{F92EACDB-6548-3840-A9CB-2C7976F1DB85}" destId="{14A0BE2A-01F6-1F43-A53B-DCF45AA3C24C}" srcOrd="1" destOrd="0" presId="urn:microsoft.com/office/officeart/2008/layout/LinedList"/>
    <dgm:cxn modelId="{CA103E2D-6F65-3E47-87A0-D4C25BAD467C}" type="presParOf" srcId="{4F504D63-8EEB-D445-AEF8-E58EDA8AE0C2}" destId="{82C05220-DFFD-ED4F-918D-4233FB92F75B}" srcOrd="4" destOrd="0" presId="urn:microsoft.com/office/officeart/2008/layout/LinedList"/>
    <dgm:cxn modelId="{A0D3FB49-5954-E145-B6A8-54068D053AFF}" type="presParOf" srcId="{4F504D63-8EEB-D445-AEF8-E58EDA8AE0C2}" destId="{9E1C809C-D456-4E4A-B954-1B9D751E18B0}" srcOrd="5" destOrd="0" presId="urn:microsoft.com/office/officeart/2008/layout/LinedList"/>
    <dgm:cxn modelId="{B40615A8-8930-004A-BCC2-B587FA445274}" type="presParOf" srcId="{9E1C809C-D456-4E4A-B954-1B9D751E18B0}" destId="{23A9C8B4-BFAC-DA41-B7B0-99FF73B5DB09}" srcOrd="0" destOrd="0" presId="urn:microsoft.com/office/officeart/2008/layout/LinedList"/>
    <dgm:cxn modelId="{4137C814-F155-6640-B79D-18F77CADE8AF}" type="presParOf" srcId="{9E1C809C-D456-4E4A-B954-1B9D751E18B0}" destId="{5551590B-4AD8-DE45-948E-F0B6EA5EA4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2EB1BE-39FE-4128-9628-1C6A7FB7E063}"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6C682EF1-E109-440B-84BC-DDC793974BAF}">
      <dgm:prSet phldrT="[Text]"/>
      <dgm:spPr>
        <a:solidFill>
          <a:srgbClr val="0070C0"/>
        </a:solidFill>
      </dgm:spPr>
      <dgm:t>
        <a:bodyPr/>
        <a:lstStyle/>
        <a:p>
          <a:r>
            <a:rPr lang="en-US" b="1" dirty="0"/>
            <a:t>HOPE</a:t>
          </a:r>
        </a:p>
      </dgm:t>
    </dgm:pt>
    <dgm:pt modelId="{C6ED90A2-387A-4801-8FC7-80736A7DC78B}" type="parTrans" cxnId="{C4D36EB8-483C-4DB8-B59C-4F76A503CD09}">
      <dgm:prSet/>
      <dgm:spPr/>
      <dgm:t>
        <a:bodyPr/>
        <a:lstStyle/>
        <a:p>
          <a:endParaRPr lang="en-US"/>
        </a:p>
      </dgm:t>
    </dgm:pt>
    <dgm:pt modelId="{51C9DA44-EB9A-43C5-B616-D320A863FFB5}" type="sibTrans" cxnId="{C4D36EB8-483C-4DB8-B59C-4F76A503CD09}">
      <dgm:prSet/>
      <dgm:spPr/>
      <dgm:t>
        <a:bodyPr/>
        <a:lstStyle/>
        <a:p>
          <a:endParaRPr lang="en-US"/>
        </a:p>
      </dgm:t>
    </dgm:pt>
    <dgm:pt modelId="{90A23241-92D2-42F9-9509-4A5B4B5BD260}">
      <dgm:prSet phldrT="[Text]"/>
      <dgm:spPr>
        <a:solidFill>
          <a:srgbClr val="0070C0"/>
        </a:solidFill>
      </dgm:spPr>
      <dgm:t>
        <a:bodyPr/>
        <a:lstStyle/>
        <a:p>
          <a:r>
            <a:rPr lang="en-US" b="1" dirty="0"/>
            <a:t>Anger</a:t>
          </a:r>
        </a:p>
      </dgm:t>
    </dgm:pt>
    <dgm:pt modelId="{EA5B33E9-3709-4613-83D0-A97E61950591}" type="parTrans" cxnId="{F9FB7C63-5314-4FBF-809F-0DB1BDAABCBD}">
      <dgm:prSet/>
      <dgm:spPr/>
      <dgm:t>
        <a:bodyPr/>
        <a:lstStyle/>
        <a:p>
          <a:endParaRPr lang="en-US"/>
        </a:p>
      </dgm:t>
    </dgm:pt>
    <dgm:pt modelId="{2803E57D-CF08-48CC-9351-49BDD22972F4}" type="sibTrans" cxnId="{F9FB7C63-5314-4FBF-809F-0DB1BDAABCBD}">
      <dgm:prSet/>
      <dgm:spPr/>
      <dgm:t>
        <a:bodyPr/>
        <a:lstStyle/>
        <a:p>
          <a:endParaRPr lang="en-US"/>
        </a:p>
      </dgm:t>
    </dgm:pt>
    <dgm:pt modelId="{75EF1232-73AC-4CB8-9E08-8F47B2419BFB}">
      <dgm:prSet phldrT="[Text]"/>
      <dgm:spPr/>
      <dgm:t>
        <a:bodyPr/>
        <a:lstStyle/>
        <a:p>
          <a:r>
            <a:rPr lang="en-US" dirty="0">
              <a:latin typeface="+mj-lt"/>
              <a:cs typeface="Times New Roman" panose="02020603050405020304" pitchFamily="18" charset="0"/>
            </a:rPr>
            <a:t>Goal is significantly blocked.</a:t>
          </a:r>
        </a:p>
      </dgm:t>
    </dgm:pt>
    <dgm:pt modelId="{D52CC21D-1524-4F71-B8B5-AB98231AF9EE}" type="parTrans" cxnId="{DFC4DE52-B1B2-454E-90F8-F53B3A154458}">
      <dgm:prSet/>
      <dgm:spPr/>
      <dgm:t>
        <a:bodyPr/>
        <a:lstStyle/>
        <a:p>
          <a:endParaRPr lang="en-US"/>
        </a:p>
      </dgm:t>
    </dgm:pt>
    <dgm:pt modelId="{4C043F48-21CD-419C-82DF-2BF3BEBF4460}" type="sibTrans" cxnId="{DFC4DE52-B1B2-454E-90F8-F53B3A154458}">
      <dgm:prSet/>
      <dgm:spPr/>
      <dgm:t>
        <a:bodyPr/>
        <a:lstStyle/>
        <a:p>
          <a:endParaRPr lang="en-US"/>
        </a:p>
      </dgm:t>
    </dgm:pt>
    <dgm:pt modelId="{69F54934-3825-448E-91B6-C78A93E5ABF7}">
      <dgm:prSet phldrT="[Text]"/>
      <dgm:spPr>
        <a:solidFill>
          <a:srgbClr val="0070C0"/>
        </a:solidFill>
      </dgm:spPr>
      <dgm:t>
        <a:bodyPr/>
        <a:lstStyle/>
        <a:p>
          <a:r>
            <a:rPr lang="en-US" b="1"/>
            <a:t>DESPAIR</a:t>
          </a:r>
        </a:p>
      </dgm:t>
    </dgm:pt>
    <dgm:pt modelId="{795B4AF9-A0E5-4AB6-9B86-EBF9085A9F64}" type="parTrans" cxnId="{7F08C803-0DBE-4F0F-8E83-D2FA598E2BBB}">
      <dgm:prSet/>
      <dgm:spPr/>
      <dgm:t>
        <a:bodyPr/>
        <a:lstStyle/>
        <a:p>
          <a:endParaRPr lang="en-US"/>
        </a:p>
      </dgm:t>
    </dgm:pt>
    <dgm:pt modelId="{40ACD0F9-91DD-4208-9B3E-D107054679C2}" type="sibTrans" cxnId="{7F08C803-0DBE-4F0F-8E83-D2FA598E2BBB}">
      <dgm:prSet/>
      <dgm:spPr/>
      <dgm:t>
        <a:bodyPr/>
        <a:lstStyle/>
        <a:p>
          <a:endParaRPr lang="en-US"/>
        </a:p>
      </dgm:t>
    </dgm:pt>
    <dgm:pt modelId="{D37569C8-3D8B-4605-BE78-F371ECB96BD4}">
      <dgm:prSet phldrT="[Text]"/>
      <dgm:spPr/>
      <dgm:t>
        <a:bodyPr/>
        <a:lstStyle/>
        <a:p>
          <a:r>
            <a:rPr lang="en-US" dirty="0">
              <a:latin typeface="+mj-lt"/>
              <a:cs typeface="Times New Roman" panose="02020603050405020304" pitchFamily="18" charset="0"/>
            </a:rPr>
            <a:t>Unable to adjust goal. Pathways are unavailable</a:t>
          </a:r>
          <a:r>
            <a:rPr lang="en-US" dirty="0">
              <a:latin typeface="Times New Roman" panose="02020603050405020304" pitchFamily="18" charset="0"/>
              <a:cs typeface="Times New Roman" panose="02020603050405020304" pitchFamily="18" charset="0"/>
            </a:rPr>
            <a:t>.</a:t>
          </a:r>
        </a:p>
      </dgm:t>
    </dgm:pt>
    <dgm:pt modelId="{67297520-3577-43D4-885D-E85F82F90D83}" type="parTrans" cxnId="{38FE018C-F7ED-46E4-9212-5E79D0857E2B}">
      <dgm:prSet/>
      <dgm:spPr/>
      <dgm:t>
        <a:bodyPr/>
        <a:lstStyle/>
        <a:p>
          <a:endParaRPr lang="en-US"/>
        </a:p>
      </dgm:t>
    </dgm:pt>
    <dgm:pt modelId="{A59197A6-82F8-4CB3-9609-BE2339A3C726}" type="sibTrans" cxnId="{38FE018C-F7ED-46E4-9212-5E79D0857E2B}">
      <dgm:prSet/>
      <dgm:spPr/>
      <dgm:t>
        <a:bodyPr/>
        <a:lstStyle/>
        <a:p>
          <a:endParaRPr lang="en-US"/>
        </a:p>
      </dgm:t>
    </dgm:pt>
    <dgm:pt modelId="{5F37B0D6-67A1-4064-B963-B6B2C8080ECB}">
      <dgm:prSet custT="1"/>
      <dgm:spPr>
        <a:solidFill>
          <a:srgbClr val="0070C0"/>
        </a:solidFill>
      </dgm:spPr>
      <dgm:t>
        <a:bodyPr/>
        <a:lstStyle/>
        <a:p>
          <a:r>
            <a:rPr lang="en-US" sz="2100" b="1"/>
            <a:t>APATHY</a:t>
          </a:r>
        </a:p>
        <a:p>
          <a:r>
            <a:rPr lang="en-US" sz="1400" b="1"/>
            <a:t>(Hopeless)</a:t>
          </a:r>
        </a:p>
      </dgm:t>
    </dgm:pt>
    <dgm:pt modelId="{94513FC1-D26E-4131-ADF9-01D5DB33F335}" type="parTrans" cxnId="{815727A8-1322-4D7D-B67E-648D1D61462B}">
      <dgm:prSet/>
      <dgm:spPr/>
      <dgm:t>
        <a:bodyPr/>
        <a:lstStyle/>
        <a:p>
          <a:endParaRPr lang="en-US"/>
        </a:p>
      </dgm:t>
    </dgm:pt>
    <dgm:pt modelId="{551EC030-7549-4A77-AF5D-67CA1259B09E}" type="sibTrans" cxnId="{815727A8-1322-4D7D-B67E-648D1D61462B}">
      <dgm:prSet/>
      <dgm:spPr/>
      <dgm:t>
        <a:bodyPr/>
        <a:lstStyle/>
        <a:p>
          <a:endParaRPr lang="en-US"/>
        </a:p>
      </dgm:t>
    </dgm:pt>
    <dgm:pt modelId="{1E2D433B-C644-4197-8B7B-0F6177BC761F}">
      <dgm:prSet custT="1"/>
      <dgm:spPr/>
      <dgm:t>
        <a:bodyPr/>
        <a:lstStyle/>
        <a:p>
          <a:r>
            <a:rPr lang="en-US" sz="1400" dirty="0">
              <a:latin typeface="+mj-lt"/>
              <a:cs typeface="Times New Roman" panose="02020603050405020304" pitchFamily="18" charset="0"/>
            </a:rPr>
            <a:t>Loss of Motivation</a:t>
          </a:r>
        </a:p>
      </dgm:t>
    </dgm:pt>
    <dgm:pt modelId="{BFBB1230-76F6-4F34-A3E8-04A82EC0DA30}" type="parTrans" cxnId="{25B95841-27CA-472A-99F1-E60B8C200FC9}">
      <dgm:prSet/>
      <dgm:spPr/>
      <dgm:t>
        <a:bodyPr/>
        <a:lstStyle/>
        <a:p>
          <a:endParaRPr lang="en-US"/>
        </a:p>
      </dgm:t>
    </dgm:pt>
    <dgm:pt modelId="{51059221-D2F9-40F4-9263-0D5D72137092}" type="sibTrans" cxnId="{25B95841-27CA-472A-99F1-E60B8C200FC9}">
      <dgm:prSet/>
      <dgm:spPr/>
      <dgm:t>
        <a:bodyPr/>
        <a:lstStyle/>
        <a:p>
          <a:endParaRPr lang="en-US"/>
        </a:p>
      </dgm:t>
    </dgm:pt>
    <dgm:pt modelId="{B5B1BB29-AFE6-4D1E-9B2F-CF76A44C3B42}" type="pres">
      <dgm:prSet presAssocID="{4C2EB1BE-39FE-4128-9628-1C6A7FB7E063}" presName="rootnode" presStyleCnt="0">
        <dgm:presLayoutVars>
          <dgm:chMax/>
          <dgm:chPref/>
          <dgm:dir/>
          <dgm:animLvl val="lvl"/>
        </dgm:presLayoutVars>
      </dgm:prSet>
      <dgm:spPr/>
    </dgm:pt>
    <dgm:pt modelId="{FEF402C6-39FB-4413-B248-1C2141154A06}" type="pres">
      <dgm:prSet presAssocID="{6C682EF1-E109-440B-84BC-DDC793974BAF}" presName="composite" presStyleCnt="0"/>
      <dgm:spPr/>
    </dgm:pt>
    <dgm:pt modelId="{6D1BCBDB-2781-4309-8A9A-5907BE9AB428}" type="pres">
      <dgm:prSet presAssocID="{6C682EF1-E109-440B-84BC-DDC793974BAF}" presName="bentUpArrow1" presStyleLbl="alignImgPlace1" presStyleIdx="0" presStyleCnt="3" custAng="14657846" custLinFactNeighborX="-27584"/>
      <dgm:spPr>
        <a:prstGeom prst="curvedRightArrow">
          <a:avLst/>
        </a:prstGeom>
      </dgm:spPr>
    </dgm:pt>
    <dgm:pt modelId="{4D12E7A6-E080-4BD3-A2D6-8E7FCFBC99E7}" type="pres">
      <dgm:prSet presAssocID="{6C682EF1-E109-440B-84BC-DDC793974BAF}" presName="ParentText" presStyleLbl="node1" presStyleIdx="0" presStyleCnt="4" custLinFactNeighborX="-18656">
        <dgm:presLayoutVars>
          <dgm:chMax val="1"/>
          <dgm:chPref val="1"/>
          <dgm:bulletEnabled val="1"/>
        </dgm:presLayoutVars>
      </dgm:prSet>
      <dgm:spPr/>
    </dgm:pt>
    <dgm:pt modelId="{5A5AFF56-0B17-4E09-B422-261CF430115A}" type="pres">
      <dgm:prSet presAssocID="{6C682EF1-E109-440B-84BC-DDC793974BAF}" presName="ChildText" presStyleLbl="revTx" presStyleIdx="0" presStyleCnt="4">
        <dgm:presLayoutVars>
          <dgm:chMax val="0"/>
          <dgm:chPref val="0"/>
          <dgm:bulletEnabled val="1"/>
        </dgm:presLayoutVars>
      </dgm:prSet>
      <dgm:spPr/>
    </dgm:pt>
    <dgm:pt modelId="{BD7EC84B-A93C-4C78-88F6-95B4153F8735}" type="pres">
      <dgm:prSet presAssocID="{51C9DA44-EB9A-43C5-B616-D320A863FFB5}" presName="sibTrans" presStyleCnt="0"/>
      <dgm:spPr/>
    </dgm:pt>
    <dgm:pt modelId="{B33D3D8E-99E3-4EB7-8D35-CDEAAC434CC1}" type="pres">
      <dgm:prSet presAssocID="{90A23241-92D2-42F9-9509-4A5B4B5BD260}" presName="composite" presStyleCnt="0"/>
      <dgm:spPr/>
    </dgm:pt>
    <dgm:pt modelId="{63683D77-A1FF-476F-A81B-EB75D6449E70}" type="pres">
      <dgm:prSet presAssocID="{90A23241-92D2-42F9-9509-4A5B4B5BD260}" presName="bentUpArrow1" presStyleLbl="alignImgPlace1" presStyleIdx="1" presStyleCnt="3" custAng="14840954" custLinFactNeighborX="-27584"/>
      <dgm:spPr>
        <a:prstGeom prst="curvedRightArrow">
          <a:avLst/>
        </a:prstGeom>
      </dgm:spPr>
    </dgm:pt>
    <dgm:pt modelId="{703FC806-53CA-42AA-97D9-E21C0CE9FAA0}" type="pres">
      <dgm:prSet presAssocID="{90A23241-92D2-42F9-9509-4A5B4B5BD260}" presName="ParentText" presStyleLbl="node1" presStyleIdx="1" presStyleCnt="4" custLinFactNeighborX="-18656">
        <dgm:presLayoutVars>
          <dgm:chMax val="1"/>
          <dgm:chPref val="1"/>
          <dgm:bulletEnabled val="1"/>
        </dgm:presLayoutVars>
      </dgm:prSet>
      <dgm:spPr/>
    </dgm:pt>
    <dgm:pt modelId="{D0AA0E9B-B591-4596-B321-495C6350CFBF}" type="pres">
      <dgm:prSet presAssocID="{90A23241-92D2-42F9-9509-4A5B4B5BD260}" presName="ChildText" presStyleLbl="revTx" presStyleIdx="1" presStyleCnt="4" custScaleX="224316" custLinFactNeighborX="40305" custLinFactNeighborY="-2061">
        <dgm:presLayoutVars>
          <dgm:chMax val="0"/>
          <dgm:chPref val="0"/>
          <dgm:bulletEnabled val="1"/>
        </dgm:presLayoutVars>
      </dgm:prSet>
      <dgm:spPr/>
    </dgm:pt>
    <dgm:pt modelId="{2178DBAA-1981-4003-95C6-04917F7B78F3}" type="pres">
      <dgm:prSet presAssocID="{2803E57D-CF08-48CC-9351-49BDD22972F4}" presName="sibTrans" presStyleCnt="0"/>
      <dgm:spPr/>
    </dgm:pt>
    <dgm:pt modelId="{AF9CE1D3-DE89-4F4B-B4C9-9B38B8CA2DEC}" type="pres">
      <dgm:prSet presAssocID="{69F54934-3825-448E-91B6-C78A93E5ABF7}" presName="composite" presStyleCnt="0"/>
      <dgm:spPr/>
    </dgm:pt>
    <dgm:pt modelId="{9B0040E1-A0B7-4CA2-9EC7-5B7E909FCE3D}" type="pres">
      <dgm:prSet presAssocID="{69F54934-3825-448E-91B6-C78A93E5ABF7}" presName="bentUpArrow1" presStyleLbl="alignImgPlace1" presStyleIdx="2" presStyleCnt="3" custAng="14939964" custLinFactNeighborX="-27584"/>
      <dgm:spPr>
        <a:prstGeom prst="curvedRightArrow">
          <a:avLst/>
        </a:prstGeom>
      </dgm:spPr>
    </dgm:pt>
    <dgm:pt modelId="{8687674B-7F1A-44D9-82AB-09FADB3870B7}" type="pres">
      <dgm:prSet presAssocID="{69F54934-3825-448E-91B6-C78A93E5ABF7}" presName="ParentText" presStyleLbl="node1" presStyleIdx="2" presStyleCnt="4" custLinFactNeighborX="-18656">
        <dgm:presLayoutVars>
          <dgm:chMax val="1"/>
          <dgm:chPref val="1"/>
          <dgm:bulletEnabled val="1"/>
        </dgm:presLayoutVars>
      </dgm:prSet>
      <dgm:spPr/>
    </dgm:pt>
    <dgm:pt modelId="{97EC6B9A-8D56-4C03-A447-7173B9D3CAEC}" type="pres">
      <dgm:prSet presAssocID="{69F54934-3825-448E-91B6-C78A93E5ABF7}" presName="ChildText" presStyleLbl="revTx" presStyleIdx="2" presStyleCnt="4" custScaleX="266039" custLinFactNeighborX="60205" custLinFactNeighborY="-6123">
        <dgm:presLayoutVars>
          <dgm:chMax val="0"/>
          <dgm:chPref val="0"/>
          <dgm:bulletEnabled val="1"/>
        </dgm:presLayoutVars>
      </dgm:prSet>
      <dgm:spPr/>
    </dgm:pt>
    <dgm:pt modelId="{6A5E6991-59D9-4780-BBD8-392C4C793759}" type="pres">
      <dgm:prSet presAssocID="{40ACD0F9-91DD-4208-9B3E-D107054679C2}" presName="sibTrans" presStyleCnt="0"/>
      <dgm:spPr/>
    </dgm:pt>
    <dgm:pt modelId="{7E60930E-0644-46F7-9162-57BE11B2865E}" type="pres">
      <dgm:prSet presAssocID="{5F37B0D6-67A1-4064-B963-B6B2C8080ECB}" presName="composite" presStyleCnt="0"/>
      <dgm:spPr/>
    </dgm:pt>
    <dgm:pt modelId="{51A2AAC5-14A2-421C-9DC0-5A0C86F32CE2}" type="pres">
      <dgm:prSet presAssocID="{5F37B0D6-67A1-4064-B963-B6B2C8080ECB}" presName="ParentText" presStyleLbl="node1" presStyleIdx="3" presStyleCnt="4" custLinFactNeighborX="-18656">
        <dgm:presLayoutVars>
          <dgm:chMax val="1"/>
          <dgm:chPref val="1"/>
          <dgm:bulletEnabled val="1"/>
        </dgm:presLayoutVars>
      </dgm:prSet>
      <dgm:spPr/>
    </dgm:pt>
    <dgm:pt modelId="{ECA4EE8F-2834-474C-8F61-1384E477C90C}" type="pres">
      <dgm:prSet presAssocID="{5F37B0D6-67A1-4064-B963-B6B2C8080ECB}" presName="FinalChildText" presStyleLbl="revTx" presStyleIdx="3" presStyleCnt="4" custScaleX="189084" custLinFactNeighborX="22262" custLinFactNeighborY="1171">
        <dgm:presLayoutVars>
          <dgm:chMax val="0"/>
          <dgm:chPref val="0"/>
          <dgm:bulletEnabled val="1"/>
        </dgm:presLayoutVars>
      </dgm:prSet>
      <dgm:spPr/>
    </dgm:pt>
  </dgm:ptLst>
  <dgm:cxnLst>
    <dgm:cxn modelId="{7F08C803-0DBE-4F0F-8E83-D2FA598E2BBB}" srcId="{4C2EB1BE-39FE-4128-9628-1C6A7FB7E063}" destId="{69F54934-3825-448E-91B6-C78A93E5ABF7}" srcOrd="2" destOrd="0" parTransId="{795B4AF9-A0E5-4AB6-9B86-EBF9085A9F64}" sibTransId="{40ACD0F9-91DD-4208-9B3E-D107054679C2}"/>
    <dgm:cxn modelId="{3CB31933-D7E6-054B-A07F-4DBDD905AE51}" type="presOf" srcId="{D37569C8-3D8B-4605-BE78-F371ECB96BD4}" destId="{97EC6B9A-8D56-4C03-A447-7173B9D3CAEC}" srcOrd="0" destOrd="0" presId="urn:microsoft.com/office/officeart/2005/8/layout/StepDownProcess"/>
    <dgm:cxn modelId="{3C725D35-59FE-0D42-935A-F6C73C6387CE}" type="presOf" srcId="{75EF1232-73AC-4CB8-9E08-8F47B2419BFB}" destId="{D0AA0E9B-B591-4596-B321-495C6350CFBF}" srcOrd="0" destOrd="0" presId="urn:microsoft.com/office/officeart/2005/8/layout/StepDownProcess"/>
    <dgm:cxn modelId="{25B95841-27CA-472A-99F1-E60B8C200FC9}" srcId="{5F37B0D6-67A1-4064-B963-B6B2C8080ECB}" destId="{1E2D433B-C644-4197-8B7B-0F6177BC761F}" srcOrd="0" destOrd="0" parTransId="{BFBB1230-76F6-4F34-A3E8-04A82EC0DA30}" sibTransId="{51059221-D2F9-40F4-9263-0D5D72137092}"/>
    <dgm:cxn modelId="{DFC4DE52-B1B2-454E-90F8-F53B3A154458}" srcId="{90A23241-92D2-42F9-9509-4A5B4B5BD260}" destId="{75EF1232-73AC-4CB8-9E08-8F47B2419BFB}" srcOrd="0" destOrd="0" parTransId="{D52CC21D-1524-4F71-B8B5-AB98231AF9EE}" sibTransId="{4C043F48-21CD-419C-82DF-2BF3BEBF4460}"/>
    <dgm:cxn modelId="{F9FB7C63-5314-4FBF-809F-0DB1BDAABCBD}" srcId="{4C2EB1BE-39FE-4128-9628-1C6A7FB7E063}" destId="{90A23241-92D2-42F9-9509-4A5B4B5BD260}" srcOrd="1" destOrd="0" parTransId="{EA5B33E9-3709-4613-83D0-A97E61950591}" sibTransId="{2803E57D-CF08-48CC-9351-49BDD22972F4}"/>
    <dgm:cxn modelId="{E947B168-DFE8-0249-97EE-F12B6E10F908}" type="presOf" srcId="{90A23241-92D2-42F9-9509-4A5B4B5BD260}" destId="{703FC806-53CA-42AA-97D9-E21C0CE9FAA0}" srcOrd="0" destOrd="0" presId="urn:microsoft.com/office/officeart/2005/8/layout/StepDownProcess"/>
    <dgm:cxn modelId="{38FE018C-F7ED-46E4-9212-5E79D0857E2B}" srcId="{69F54934-3825-448E-91B6-C78A93E5ABF7}" destId="{D37569C8-3D8B-4605-BE78-F371ECB96BD4}" srcOrd="0" destOrd="0" parTransId="{67297520-3577-43D4-885D-E85F82F90D83}" sibTransId="{A59197A6-82F8-4CB3-9609-BE2339A3C726}"/>
    <dgm:cxn modelId="{815727A8-1322-4D7D-B67E-648D1D61462B}" srcId="{4C2EB1BE-39FE-4128-9628-1C6A7FB7E063}" destId="{5F37B0D6-67A1-4064-B963-B6B2C8080ECB}" srcOrd="3" destOrd="0" parTransId="{94513FC1-D26E-4131-ADF9-01D5DB33F335}" sibTransId="{551EC030-7549-4A77-AF5D-67CA1259B09E}"/>
    <dgm:cxn modelId="{542A8DAB-D99E-0743-9A85-5BF7F2B38237}" type="presOf" srcId="{5F37B0D6-67A1-4064-B963-B6B2C8080ECB}" destId="{51A2AAC5-14A2-421C-9DC0-5A0C86F32CE2}" srcOrd="0" destOrd="0" presId="urn:microsoft.com/office/officeart/2005/8/layout/StepDownProcess"/>
    <dgm:cxn modelId="{C4D36EB8-483C-4DB8-B59C-4F76A503CD09}" srcId="{4C2EB1BE-39FE-4128-9628-1C6A7FB7E063}" destId="{6C682EF1-E109-440B-84BC-DDC793974BAF}" srcOrd="0" destOrd="0" parTransId="{C6ED90A2-387A-4801-8FC7-80736A7DC78B}" sibTransId="{51C9DA44-EB9A-43C5-B616-D320A863FFB5}"/>
    <dgm:cxn modelId="{36CF23C2-62AA-784E-82DC-5A7ECDD67CAE}" type="presOf" srcId="{69F54934-3825-448E-91B6-C78A93E5ABF7}" destId="{8687674B-7F1A-44D9-82AB-09FADB3870B7}" srcOrd="0" destOrd="0" presId="urn:microsoft.com/office/officeart/2005/8/layout/StepDownProcess"/>
    <dgm:cxn modelId="{A9F6B4CE-3EC4-9F44-AF2F-C9078902917F}" type="presOf" srcId="{4C2EB1BE-39FE-4128-9628-1C6A7FB7E063}" destId="{B5B1BB29-AFE6-4D1E-9B2F-CF76A44C3B42}" srcOrd="0" destOrd="0" presId="urn:microsoft.com/office/officeart/2005/8/layout/StepDownProcess"/>
    <dgm:cxn modelId="{891FA5E0-47F0-A84A-A92A-183A9F3E4878}" type="presOf" srcId="{1E2D433B-C644-4197-8B7B-0F6177BC761F}" destId="{ECA4EE8F-2834-474C-8F61-1384E477C90C}" srcOrd="0" destOrd="0" presId="urn:microsoft.com/office/officeart/2005/8/layout/StepDownProcess"/>
    <dgm:cxn modelId="{73FCA7F4-17EC-DD4A-816F-FF24679F74FC}" type="presOf" srcId="{6C682EF1-E109-440B-84BC-DDC793974BAF}" destId="{4D12E7A6-E080-4BD3-A2D6-8E7FCFBC99E7}" srcOrd="0" destOrd="0" presId="urn:microsoft.com/office/officeart/2005/8/layout/StepDownProcess"/>
    <dgm:cxn modelId="{34C8B210-0264-8C43-AEC4-3EA12B9227F9}" type="presParOf" srcId="{B5B1BB29-AFE6-4D1E-9B2F-CF76A44C3B42}" destId="{FEF402C6-39FB-4413-B248-1C2141154A06}" srcOrd="0" destOrd="0" presId="urn:microsoft.com/office/officeart/2005/8/layout/StepDownProcess"/>
    <dgm:cxn modelId="{78172835-10A0-444A-A855-F24C742BFA4F}" type="presParOf" srcId="{FEF402C6-39FB-4413-B248-1C2141154A06}" destId="{6D1BCBDB-2781-4309-8A9A-5907BE9AB428}" srcOrd="0" destOrd="0" presId="urn:microsoft.com/office/officeart/2005/8/layout/StepDownProcess"/>
    <dgm:cxn modelId="{B79D66BB-298C-2048-897D-C93EB7503855}" type="presParOf" srcId="{FEF402C6-39FB-4413-B248-1C2141154A06}" destId="{4D12E7A6-E080-4BD3-A2D6-8E7FCFBC99E7}" srcOrd="1" destOrd="0" presId="urn:microsoft.com/office/officeart/2005/8/layout/StepDownProcess"/>
    <dgm:cxn modelId="{43B8FE09-FF6B-5A44-B0F8-303AA8383FF3}" type="presParOf" srcId="{FEF402C6-39FB-4413-B248-1C2141154A06}" destId="{5A5AFF56-0B17-4E09-B422-261CF430115A}" srcOrd="2" destOrd="0" presId="urn:microsoft.com/office/officeart/2005/8/layout/StepDownProcess"/>
    <dgm:cxn modelId="{379C36FA-65D3-F64A-ADD8-027E104FD7D1}" type="presParOf" srcId="{B5B1BB29-AFE6-4D1E-9B2F-CF76A44C3B42}" destId="{BD7EC84B-A93C-4C78-88F6-95B4153F8735}" srcOrd="1" destOrd="0" presId="urn:microsoft.com/office/officeart/2005/8/layout/StepDownProcess"/>
    <dgm:cxn modelId="{ADB03C4F-94FA-3840-82F0-EDF97DDBF437}" type="presParOf" srcId="{B5B1BB29-AFE6-4D1E-9B2F-CF76A44C3B42}" destId="{B33D3D8E-99E3-4EB7-8D35-CDEAAC434CC1}" srcOrd="2" destOrd="0" presId="urn:microsoft.com/office/officeart/2005/8/layout/StepDownProcess"/>
    <dgm:cxn modelId="{C0631F65-9E21-D040-BCFF-E573F08C53C3}" type="presParOf" srcId="{B33D3D8E-99E3-4EB7-8D35-CDEAAC434CC1}" destId="{63683D77-A1FF-476F-A81B-EB75D6449E70}" srcOrd="0" destOrd="0" presId="urn:microsoft.com/office/officeart/2005/8/layout/StepDownProcess"/>
    <dgm:cxn modelId="{E2D36CB5-059A-1D4D-8ED2-C334E8DCAA6F}" type="presParOf" srcId="{B33D3D8E-99E3-4EB7-8D35-CDEAAC434CC1}" destId="{703FC806-53CA-42AA-97D9-E21C0CE9FAA0}" srcOrd="1" destOrd="0" presId="urn:microsoft.com/office/officeart/2005/8/layout/StepDownProcess"/>
    <dgm:cxn modelId="{E6FEF307-66B8-BD42-8D8F-32C221A6A90F}" type="presParOf" srcId="{B33D3D8E-99E3-4EB7-8D35-CDEAAC434CC1}" destId="{D0AA0E9B-B591-4596-B321-495C6350CFBF}" srcOrd="2" destOrd="0" presId="urn:microsoft.com/office/officeart/2005/8/layout/StepDownProcess"/>
    <dgm:cxn modelId="{782CAFE2-D8C2-4E4B-B53D-A868514B1259}" type="presParOf" srcId="{B5B1BB29-AFE6-4D1E-9B2F-CF76A44C3B42}" destId="{2178DBAA-1981-4003-95C6-04917F7B78F3}" srcOrd="3" destOrd="0" presId="urn:microsoft.com/office/officeart/2005/8/layout/StepDownProcess"/>
    <dgm:cxn modelId="{02CB27FD-4331-FA49-816D-4BEFA68A00AD}" type="presParOf" srcId="{B5B1BB29-AFE6-4D1E-9B2F-CF76A44C3B42}" destId="{AF9CE1D3-DE89-4F4B-B4C9-9B38B8CA2DEC}" srcOrd="4" destOrd="0" presId="urn:microsoft.com/office/officeart/2005/8/layout/StepDownProcess"/>
    <dgm:cxn modelId="{4DA1F27E-CA81-9E4F-B141-B5E1B5A94E09}" type="presParOf" srcId="{AF9CE1D3-DE89-4F4B-B4C9-9B38B8CA2DEC}" destId="{9B0040E1-A0B7-4CA2-9EC7-5B7E909FCE3D}" srcOrd="0" destOrd="0" presId="urn:microsoft.com/office/officeart/2005/8/layout/StepDownProcess"/>
    <dgm:cxn modelId="{D4D7F285-54CA-0446-A7D9-667D9F6787F3}" type="presParOf" srcId="{AF9CE1D3-DE89-4F4B-B4C9-9B38B8CA2DEC}" destId="{8687674B-7F1A-44D9-82AB-09FADB3870B7}" srcOrd="1" destOrd="0" presId="urn:microsoft.com/office/officeart/2005/8/layout/StepDownProcess"/>
    <dgm:cxn modelId="{AFE1C0A0-12D5-2442-8CAD-6B3FD11B7201}" type="presParOf" srcId="{AF9CE1D3-DE89-4F4B-B4C9-9B38B8CA2DEC}" destId="{97EC6B9A-8D56-4C03-A447-7173B9D3CAEC}" srcOrd="2" destOrd="0" presId="urn:microsoft.com/office/officeart/2005/8/layout/StepDownProcess"/>
    <dgm:cxn modelId="{715DCEEA-88BA-544E-AC4A-BF1EDBC01CE8}" type="presParOf" srcId="{B5B1BB29-AFE6-4D1E-9B2F-CF76A44C3B42}" destId="{6A5E6991-59D9-4780-BBD8-392C4C793759}" srcOrd="5" destOrd="0" presId="urn:microsoft.com/office/officeart/2005/8/layout/StepDownProcess"/>
    <dgm:cxn modelId="{5B24FA1A-918F-964E-AB80-5B1BF07F117D}" type="presParOf" srcId="{B5B1BB29-AFE6-4D1E-9B2F-CF76A44C3B42}" destId="{7E60930E-0644-46F7-9162-57BE11B2865E}" srcOrd="6" destOrd="0" presId="urn:microsoft.com/office/officeart/2005/8/layout/StepDownProcess"/>
    <dgm:cxn modelId="{CCB6C83A-FBAB-3044-B410-4F7ADB204000}" type="presParOf" srcId="{7E60930E-0644-46F7-9162-57BE11B2865E}" destId="{51A2AAC5-14A2-421C-9DC0-5A0C86F32CE2}" srcOrd="0" destOrd="0" presId="urn:microsoft.com/office/officeart/2005/8/layout/StepDownProcess"/>
    <dgm:cxn modelId="{B4B33AF6-C3B0-5641-B43F-5E1B12B14BE5}" type="presParOf" srcId="{7E60930E-0644-46F7-9162-57BE11B2865E}" destId="{ECA4EE8F-2834-474C-8F61-1384E477C90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2EB1BE-39FE-4128-9628-1C6A7FB7E063}"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6C682EF1-E109-440B-84BC-DDC793974BAF}">
      <dgm:prSet phldrT="[Text]" custT="1"/>
      <dgm:spPr>
        <a:xfrm>
          <a:off x="386386" y="24530"/>
          <a:ext cx="1369652" cy="958712"/>
        </a:xfrm>
        <a:solidFill>
          <a:srgbClr val="0070C0"/>
        </a:solidFill>
      </dgm:spPr>
      <dgm:t>
        <a:bodyPr/>
        <a:lstStyle/>
        <a:p>
          <a:r>
            <a:rPr lang="en-US" sz="1800" b="1">
              <a:latin typeface="Calibri" panose="020F0502020204030204"/>
              <a:ea typeface="+mn-ea"/>
              <a:cs typeface="+mn-cs"/>
            </a:rPr>
            <a:t>HOPE</a:t>
          </a:r>
        </a:p>
      </dgm:t>
    </dgm:pt>
    <dgm:pt modelId="{C6ED90A2-387A-4801-8FC7-80736A7DC78B}" type="parTrans" cxnId="{C4D36EB8-483C-4DB8-B59C-4F76A503CD09}">
      <dgm:prSet/>
      <dgm:spPr/>
      <dgm:t>
        <a:bodyPr/>
        <a:lstStyle/>
        <a:p>
          <a:endParaRPr lang="en-US"/>
        </a:p>
      </dgm:t>
    </dgm:pt>
    <dgm:pt modelId="{51C9DA44-EB9A-43C5-B616-D320A863FFB5}" type="sibTrans" cxnId="{C4D36EB8-483C-4DB8-B59C-4F76A503CD09}">
      <dgm:prSet/>
      <dgm:spPr/>
      <dgm:t>
        <a:bodyPr/>
        <a:lstStyle/>
        <a:p>
          <a:endParaRPr lang="en-US"/>
        </a:p>
      </dgm:t>
    </dgm:pt>
    <dgm:pt modelId="{90A23241-92D2-42F9-9509-4A5B4B5BD260}">
      <dgm:prSet phldrT="[Text]" custT="1"/>
      <dgm:spPr>
        <a:xfrm>
          <a:off x="1521974" y="1101481"/>
          <a:ext cx="1369652" cy="958712"/>
        </a:xfrm>
        <a:solidFill>
          <a:srgbClr val="0070C0"/>
        </a:solidFill>
      </dgm:spPr>
      <dgm:t>
        <a:bodyPr/>
        <a:lstStyle/>
        <a:p>
          <a:r>
            <a:rPr lang="en-US" sz="1400" b="1" dirty="0">
              <a:latin typeface="Calibri" panose="020F0502020204030204"/>
              <a:ea typeface="+mn-ea"/>
              <a:cs typeface="+mn-cs"/>
            </a:rPr>
            <a:t>Creating Future Memories of Success</a:t>
          </a:r>
        </a:p>
      </dgm:t>
    </dgm:pt>
    <dgm:pt modelId="{EA5B33E9-3709-4613-83D0-A97E61950591}" type="parTrans" cxnId="{F9FB7C63-5314-4FBF-809F-0DB1BDAABCBD}">
      <dgm:prSet/>
      <dgm:spPr/>
      <dgm:t>
        <a:bodyPr/>
        <a:lstStyle/>
        <a:p>
          <a:endParaRPr lang="en-US"/>
        </a:p>
      </dgm:t>
    </dgm:pt>
    <dgm:pt modelId="{2803E57D-CF08-48CC-9351-49BDD22972F4}" type="sibTrans" cxnId="{F9FB7C63-5314-4FBF-809F-0DB1BDAABCBD}">
      <dgm:prSet/>
      <dgm:spPr/>
      <dgm:t>
        <a:bodyPr/>
        <a:lstStyle/>
        <a:p>
          <a:endParaRPr lang="en-US"/>
        </a:p>
      </dgm:t>
    </dgm:pt>
    <dgm:pt modelId="{75EF1232-73AC-4CB8-9E08-8F47B2419BFB}">
      <dgm:prSet phldrT="[Text]" custT="1"/>
      <dgm:spPr>
        <a:xfrm>
          <a:off x="2939467" y="1192916"/>
          <a:ext cx="1735490" cy="774873"/>
        </a:xfrm>
      </dgm:spPr>
      <dgm:t>
        <a:bodyPr/>
        <a:lstStyle/>
        <a:p>
          <a:pPr algn="ctr"/>
          <a:r>
            <a:rPr lang="en-US" sz="1300" dirty="0">
              <a:latin typeface="+mj-lt"/>
              <a:ea typeface="+mn-ea"/>
              <a:cs typeface="Times New Roman" panose="02020603050405020304" pitchFamily="18" charset="0"/>
            </a:rPr>
            <a:t>Progress Reinforces Pathway/Agency Relationship</a:t>
          </a:r>
        </a:p>
      </dgm:t>
    </dgm:pt>
    <dgm:pt modelId="{D52CC21D-1524-4F71-B8B5-AB98231AF9EE}" type="parTrans" cxnId="{DFC4DE52-B1B2-454E-90F8-F53B3A154458}">
      <dgm:prSet/>
      <dgm:spPr/>
      <dgm:t>
        <a:bodyPr/>
        <a:lstStyle/>
        <a:p>
          <a:endParaRPr lang="en-US"/>
        </a:p>
      </dgm:t>
    </dgm:pt>
    <dgm:pt modelId="{4C043F48-21CD-419C-82DF-2BF3BEBF4460}" type="sibTrans" cxnId="{DFC4DE52-B1B2-454E-90F8-F53B3A154458}">
      <dgm:prSet/>
      <dgm:spPr/>
      <dgm:t>
        <a:bodyPr/>
        <a:lstStyle/>
        <a:p>
          <a:endParaRPr lang="en-US"/>
        </a:p>
      </dgm:t>
    </dgm:pt>
    <dgm:pt modelId="{69F54934-3825-448E-91B6-C78A93E5ABF7}">
      <dgm:prSet phldrT="[Text]" custT="1"/>
      <dgm:spPr>
        <a:xfrm>
          <a:off x="2657561" y="2178431"/>
          <a:ext cx="1369652" cy="958712"/>
        </a:xfrm>
        <a:solidFill>
          <a:srgbClr val="0070C0"/>
        </a:solidFill>
      </dgm:spPr>
      <dgm:t>
        <a:bodyPr/>
        <a:lstStyle/>
        <a:p>
          <a:r>
            <a:rPr lang="en-US" sz="1600" b="1" dirty="0">
              <a:latin typeface="Calibri" panose="020F0502020204030204"/>
              <a:ea typeface="+mn-ea"/>
              <a:cs typeface="+mn-cs"/>
            </a:rPr>
            <a:t>Viable Pathways</a:t>
          </a:r>
        </a:p>
      </dgm:t>
    </dgm:pt>
    <dgm:pt modelId="{795B4AF9-A0E5-4AB6-9B86-EBF9085A9F64}" type="parTrans" cxnId="{7F08C803-0DBE-4F0F-8E83-D2FA598E2BBB}">
      <dgm:prSet/>
      <dgm:spPr/>
      <dgm:t>
        <a:bodyPr/>
        <a:lstStyle/>
        <a:p>
          <a:endParaRPr lang="en-US"/>
        </a:p>
      </dgm:t>
    </dgm:pt>
    <dgm:pt modelId="{40ACD0F9-91DD-4208-9B3E-D107054679C2}" type="sibTrans" cxnId="{7F08C803-0DBE-4F0F-8E83-D2FA598E2BBB}">
      <dgm:prSet/>
      <dgm:spPr/>
      <dgm:t>
        <a:bodyPr/>
        <a:lstStyle/>
        <a:p>
          <a:endParaRPr lang="en-US"/>
        </a:p>
      </dgm:t>
    </dgm:pt>
    <dgm:pt modelId="{D37569C8-3D8B-4605-BE78-F371ECB96BD4}">
      <dgm:prSet phldrT="[Text]" custT="1"/>
      <dgm:spPr>
        <a:xfrm>
          <a:off x="4094260" y="2260792"/>
          <a:ext cx="1805998" cy="774873"/>
        </a:xfrm>
      </dgm:spPr>
      <dgm:t>
        <a:bodyPr/>
        <a:lstStyle/>
        <a:p>
          <a:pPr algn="ctr"/>
          <a:r>
            <a:rPr lang="en-US" sz="1300" dirty="0">
              <a:latin typeface="+mj-lt"/>
              <a:ea typeface="+mn-ea"/>
              <a:cs typeface="Times New Roman" panose="02020603050405020304" pitchFamily="18" charset="0"/>
            </a:rPr>
            <a:t>Barriers are Considered and Pathways Adjusted</a:t>
          </a:r>
        </a:p>
      </dgm:t>
    </dgm:pt>
    <dgm:pt modelId="{67297520-3577-43D4-885D-E85F82F90D83}" type="parTrans" cxnId="{38FE018C-F7ED-46E4-9212-5E79D0857E2B}">
      <dgm:prSet/>
      <dgm:spPr/>
      <dgm:t>
        <a:bodyPr/>
        <a:lstStyle/>
        <a:p>
          <a:endParaRPr lang="en-US"/>
        </a:p>
      </dgm:t>
    </dgm:pt>
    <dgm:pt modelId="{A59197A6-82F8-4CB3-9609-BE2339A3C726}" type="sibTrans" cxnId="{38FE018C-F7ED-46E4-9212-5E79D0857E2B}">
      <dgm:prSet/>
      <dgm:spPr/>
      <dgm:t>
        <a:bodyPr/>
        <a:lstStyle/>
        <a:p>
          <a:endParaRPr lang="en-US"/>
        </a:p>
      </dgm:t>
    </dgm:pt>
    <dgm:pt modelId="{5F37B0D6-67A1-4064-B963-B6B2C8080ECB}">
      <dgm:prSet custT="1"/>
      <dgm:spPr>
        <a:xfrm>
          <a:off x="3793149" y="3255381"/>
          <a:ext cx="1369652" cy="958712"/>
        </a:xfrm>
        <a:solidFill>
          <a:srgbClr val="0070C0"/>
        </a:solidFill>
      </dgm:spPr>
      <dgm:t>
        <a:bodyPr/>
        <a:lstStyle/>
        <a:p>
          <a:r>
            <a:rPr lang="en-US" sz="1800" b="1" dirty="0">
              <a:latin typeface="Calibri" panose="020F0502020204030204"/>
              <a:ea typeface="+mn-ea"/>
              <a:cs typeface="+mn-cs"/>
            </a:rPr>
            <a:t>Goal Setting</a:t>
          </a:r>
        </a:p>
      </dgm:t>
    </dgm:pt>
    <dgm:pt modelId="{94513FC1-D26E-4131-ADF9-01D5DB33F335}" type="parTrans" cxnId="{815727A8-1322-4D7D-B67E-648D1D61462B}">
      <dgm:prSet/>
      <dgm:spPr/>
      <dgm:t>
        <a:bodyPr/>
        <a:lstStyle/>
        <a:p>
          <a:endParaRPr lang="en-US"/>
        </a:p>
      </dgm:t>
    </dgm:pt>
    <dgm:pt modelId="{551EC030-7549-4A77-AF5D-67CA1259B09E}" type="sibTrans" cxnId="{815727A8-1322-4D7D-B67E-648D1D61462B}">
      <dgm:prSet/>
      <dgm:spPr/>
      <dgm:t>
        <a:bodyPr/>
        <a:lstStyle/>
        <a:p>
          <a:endParaRPr lang="en-US"/>
        </a:p>
      </dgm:t>
    </dgm:pt>
    <dgm:pt modelId="{1E2D433B-C644-4197-8B7B-0F6177BC761F}">
      <dgm:prSet custT="1"/>
      <dgm:spPr>
        <a:xfrm>
          <a:off x="5167369" y="3355890"/>
          <a:ext cx="1640517" cy="774873"/>
        </a:xfrm>
      </dgm:spPr>
      <dgm:t>
        <a:bodyPr/>
        <a:lstStyle/>
        <a:p>
          <a:pPr algn="ctr"/>
          <a:r>
            <a:rPr lang="en-US" sz="1300" dirty="0">
              <a:latin typeface="+mj-lt"/>
              <a:ea typeface="+mn-ea"/>
              <a:cs typeface="Times New Roman" panose="02020603050405020304" pitchFamily="18" charset="0"/>
            </a:rPr>
            <a:t>Clarifying Goals Increases Agency</a:t>
          </a:r>
        </a:p>
      </dgm:t>
    </dgm:pt>
    <dgm:pt modelId="{BFBB1230-76F6-4F34-A3E8-04A82EC0DA30}" type="parTrans" cxnId="{25B95841-27CA-472A-99F1-E60B8C200FC9}">
      <dgm:prSet/>
      <dgm:spPr/>
      <dgm:t>
        <a:bodyPr/>
        <a:lstStyle/>
        <a:p>
          <a:endParaRPr lang="en-US"/>
        </a:p>
      </dgm:t>
    </dgm:pt>
    <dgm:pt modelId="{51059221-D2F9-40F4-9263-0D5D72137092}" type="sibTrans" cxnId="{25B95841-27CA-472A-99F1-E60B8C200FC9}">
      <dgm:prSet/>
      <dgm:spPr/>
      <dgm:t>
        <a:bodyPr/>
        <a:lstStyle/>
        <a:p>
          <a:endParaRPr lang="en-US"/>
        </a:p>
      </dgm:t>
    </dgm:pt>
    <dgm:pt modelId="{B5B1BB29-AFE6-4D1E-9B2F-CF76A44C3B42}" type="pres">
      <dgm:prSet presAssocID="{4C2EB1BE-39FE-4128-9628-1C6A7FB7E063}" presName="rootnode" presStyleCnt="0">
        <dgm:presLayoutVars>
          <dgm:chMax/>
          <dgm:chPref/>
          <dgm:dir val="rev"/>
          <dgm:animLvl val="lvl"/>
        </dgm:presLayoutVars>
      </dgm:prSet>
      <dgm:spPr/>
    </dgm:pt>
    <dgm:pt modelId="{FEF402C6-39FB-4413-B248-1C2141154A06}" type="pres">
      <dgm:prSet presAssocID="{6C682EF1-E109-440B-84BC-DDC793974BAF}" presName="composite" presStyleCnt="0"/>
      <dgm:spPr/>
    </dgm:pt>
    <dgm:pt modelId="{6D1BCBDB-2781-4309-8A9A-5907BE9AB428}" type="pres">
      <dgm:prSet presAssocID="{6C682EF1-E109-440B-84BC-DDC793974BAF}" presName="bentUpArrow1" presStyleLbl="alignImgPlace1" presStyleIdx="0" presStyleCnt="3" custAng="10017436" custLinFactNeighborX="-32343" custLinFactNeighborY="22434"/>
      <dgm:spPr>
        <a:xfrm rot="20057846">
          <a:off x="601945" y="926441"/>
          <a:ext cx="813617" cy="926274"/>
        </a:xfrm>
        <a:prstGeom prst="curvedUpArrow">
          <a:avLst/>
        </a:prstGeom>
      </dgm:spPr>
    </dgm:pt>
    <dgm:pt modelId="{4D12E7A6-E080-4BD3-A2D6-8E7FCFBC99E7}" type="pres">
      <dgm:prSet presAssocID="{6C682EF1-E109-440B-84BC-DDC793974BAF}" presName="ParentText" presStyleLbl="node1" presStyleIdx="0" presStyleCnt="4" custScaleX="108953">
        <dgm:presLayoutVars>
          <dgm:chMax val="1"/>
          <dgm:chPref val="1"/>
          <dgm:bulletEnabled val="1"/>
        </dgm:presLayoutVars>
      </dgm:prSet>
      <dgm:spPr>
        <a:prstGeom prst="roundRect">
          <a:avLst>
            <a:gd name="adj" fmla="val 16670"/>
          </a:avLst>
        </a:prstGeom>
      </dgm:spPr>
    </dgm:pt>
    <dgm:pt modelId="{5A5AFF56-0B17-4E09-B422-261CF430115A}" type="pres">
      <dgm:prSet presAssocID="{6C682EF1-E109-440B-84BC-DDC793974BAF}" presName="ChildText" presStyleLbl="revTx" presStyleIdx="0" presStyleCnt="4" custScaleX="170390" custLinFactNeighborX="-45186" custLinFactNeighborY="1210">
        <dgm:presLayoutVars>
          <dgm:chMax val="0"/>
          <dgm:chPref val="0"/>
          <dgm:bulletEnabled val="1"/>
        </dgm:presLayoutVars>
      </dgm:prSet>
      <dgm:spPr>
        <a:xfrm>
          <a:off x="1756039" y="115965"/>
          <a:ext cx="996154" cy="774873"/>
        </a:xfrm>
        <a:prstGeom prst="rect">
          <a:avLst/>
        </a:prstGeom>
      </dgm:spPr>
    </dgm:pt>
    <dgm:pt modelId="{BD7EC84B-A93C-4C78-88F6-95B4153F8735}" type="pres">
      <dgm:prSet presAssocID="{51C9DA44-EB9A-43C5-B616-D320A863FFB5}" presName="sibTrans" presStyleCnt="0"/>
      <dgm:spPr/>
    </dgm:pt>
    <dgm:pt modelId="{B33D3D8E-99E3-4EB7-8D35-CDEAAC434CC1}" type="pres">
      <dgm:prSet presAssocID="{90A23241-92D2-42F9-9509-4A5B4B5BD260}" presName="composite" presStyleCnt="0"/>
      <dgm:spPr/>
    </dgm:pt>
    <dgm:pt modelId="{63683D77-A1FF-476F-A81B-EB75D6449E70}" type="pres">
      <dgm:prSet presAssocID="{90A23241-92D2-42F9-9509-4A5B4B5BD260}" presName="bentUpArrow1" presStyleLbl="alignImgPlace1" presStyleIdx="1" presStyleCnt="3" custAng="10054741" custLinFactNeighborX="-31686" custLinFactNeighborY="23748"/>
      <dgm:spPr>
        <a:xfrm rot="20240954">
          <a:off x="1737533" y="2003392"/>
          <a:ext cx="813617" cy="926274"/>
        </a:xfrm>
        <a:prstGeom prst="curvedUpArrow">
          <a:avLst/>
        </a:prstGeom>
      </dgm:spPr>
    </dgm:pt>
    <dgm:pt modelId="{703FC806-53CA-42AA-97D9-E21C0CE9FAA0}" type="pres">
      <dgm:prSet presAssocID="{90A23241-92D2-42F9-9509-4A5B4B5BD260}" presName="ParentText" presStyleLbl="node1" presStyleIdx="1" presStyleCnt="4" custScaleX="111197">
        <dgm:presLayoutVars>
          <dgm:chMax val="1"/>
          <dgm:chPref val="1"/>
          <dgm:bulletEnabled val="1"/>
        </dgm:presLayoutVars>
      </dgm:prSet>
      <dgm:spPr>
        <a:prstGeom prst="roundRect">
          <a:avLst>
            <a:gd name="adj" fmla="val 16670"/>
          </a:avLst>
        </a:prstGeom>
      </dgm:spPr>
    </dgm:pt>
    <dgm:pt modelId="{D0AA0E9B-B591-4596-B321-495C6350CFBF}" type="pres">
      <dgm:prSet presAssocID="{90A23241-92D2-42F9-9509-4A5B4B5BD260}" presName="ChildText" presStyleLbl="revTx" presStyleIdx="1" presStyleCnt="4" custScaleX="268763" custLinFactNeighborX="-98269" custLinFactNeighborY="-3494">
        <dgm:presLayoutVars>
          <dgm:chMax val="0"/>
          <dgm:chPref val="0"/>
          <dgm:bulletEnabled val="1"/>
        </dgm:presLayoutVars>
      </dgm:prSet>
      <dgm:spPr>
        <a:prstGeom prst="rect">
          <a:avLst/>
        </a:prstGeom>
      </dgm:spPr>
    </dgm:pt>
    <dgm:pt modelId="{2178DBAA-1981-4003-95C6-04917F7B78F3}" type="pres">
      <dgm:prSet presAssocID="{2803E57D-CF08-48CC-9351-49BDD22972F4}" presName="sibTrans" presStyleCnt="0"/>
      <dgm:spPr/>
    </dgm:pt>
    <dgm:pt modelId="{AF9CE1D3-DE89-4F4B-B4C9-9B38B8CA2DEC}" type="pres">
      <dgm:prSet presAssocID="{69F54934-3825-448E-91B6-C78A93E5ABF7}" presName="composite" presStyleCnt="0"/>
      <dgm:spPr/>
    </dgm:pt>
    <dgm:pt modelId="{9B0040E1-A0B7-4CA2-9EC7-5B7E909FCE3D}" type="pres">
      <dgm:prSet presAssocID="{69F54934-3825-448E-91B6-C78A93E5ABF7}" presName="bentUpArrow1" presStyleLbl="alignImgPlace1" presStyleIdx="2" presStyleCnt="3" custAng="9884361" custLinFactNeighborX="-27461" custLinFactNeighborY="22219"/>
      <dgm:spPr>
        <a:xfrm rot="20339964">
          <a:off x="2873121" y="3080342"/>
          <a:ext cx="813617" cy="926274"/>
        </a:xfrm>
        <a:prstGeom prst="curvedUpArrow">
          <a:avLst/>
        </a:prstGeom>
      </dgm:spPr>
    </dgm:pt>
    <dgm:pt modelId="{8687674B-7F1A-44D9-82AB-09FADB3870B7}" type="pres">
      <dgm:prSet presAssocID="{69F54934-3825-448E-91B6-C78A93E5ABF7}" presName="ParentText" presStyleLbl="node1" presStyleIdx="2" presStyleCnt="4" custScaleX="114032">
        <dgm:presLayoutVars>
          <dgm:chMax val="1"/>
          <dgm:chPref val="1"/>
          <dgm:bulletEnabled val="1"/>
        </dgm:presLayoutVars>
      </dgm:prSet>
      <dgm:spPr>
        <a:prstGeom prst="roundRect">
          <a:avLst>
            <a:gd name="adj" fmla="val 16670"/>
          </a:avLst>
        </a:prstGeom>
      </dgm:spPr>
    </dgm:pt>
    <dgm:pt modelId="{97EC6B9A-8D56-4C03-A447-7173B9D3CAEC}" type="pres">
      <dgm:prSet presAssocID="{69F54934-3825-448E-91B6-C78A93E5ABF7}" presName="ChildText" presStyleLbl="revTx" presStyleIdx="2" presStyleCnt="4" custScaleX="202313" custLinFactNeighborX="-71463" custLinFactNeighborY="-2773">
        <dgm:presLayoutVars>
          <dgm:chMax val="0"/>
          <dgm:chPref val="0"/>
          <dgm:bulletEnabled val="1"/>
        </dgm:presLayoutVars>
      </dgm:prSet>
      <dgm:spPr>
        <a:prstGeom prst="rect">
          <a:avLst/>
        </a:prstGeom>
      </dgm:spPr>
    </dgm:pt>
    <dgm:pt modelId="{6A5E6991-59D9-4780-BBD8-392C4C793759}" type="pres">
      <dgm:prSet presAssocID="{40ACD0F9-91DD-4208-9B3E-D107054679C2}" presName="sibTrans" presStyleCnt="0"/>
      <dgm:spPr/>
    </dgm:pt>
    <dgm:pt modelId="{7E60930E-0644-46F7-9162-57BE11B2865E}" type="pres">
      <dgm:prSet presAssocID="{5F37B0D6-67A1-4064-B963-B6B2C8080ECB}" presName="composite" presStyleCnt="0"/>
      <dgm:spPr/>
    </dgm:pt>
    <dgm:pt modelId="{51A2AAC5-14A2-421C-9DC0-5A0C86F32CE2}" type="pres">
      <dgm:prSet presAssocID="{5F37B0D6-67A1-4064-B963-B6B2C8080ECB}" presName="ParentText" presStyleLbl="node1" presStyleIdx="3" presStyleCnt="4" custScaleX="111979">
        <dgm:presLayoutVars>
          <dgm:chMax val="1"/>
          <dgm:chPref val="1"/>
          <dgm:bulletEnabled val="1"/>
        </dgm:presLayoutVars>
      </dgm:prSet>
      <dgm:spPr>
        <a:prstGeom prst="roundRect">
          <a:avLst>
            <a:gd name="adj" fmla="val 16670"/>
          </a:avLst>
        </a:prstGeom>
      </dgm:spPr>
    </dgm:pt>
    <dgm:pt modelId="{ECA4EE8F-2834-474C-8F61-1384E477C90C}" type="pres">
      <dgm:prSet presAssocID="{5F37B0D6-67A1-4064-B963-B6B2C8080ECB}" presName="FinalChildText" presStyleLbl="revTx" presStyleIdx="3" presStyleCnt="4" custScaleX="190181" custLinFactNeighborX="-86076" custLinFactNeighborY="8073">
        <dgm:presLayoutVars>
          <dgm:chMax val="0"/>
          <dgm:chPref val="0"/>
          <dgm:bulletEnabled val="1"/>
        </dgm:presLayoutVars>
      </dgm:prSet>
      <dgm:spPr>
        <a:prstGeom prst="rect">
          <a:avLst/>
        </a:prstGeom>
      </dgm:spPr>
    </dgm:pt>
  </dgm:ptLst>
  <dgm:cxnLst>
    <dgm:cxn modelId="{7F08C803-0DBE-4F0F-8E83-D2FA598E2BBB}" srcId="{4C2EB1BE-39FE-4128-9628-1C6A7FB7E063}" destId="{69F54934-3825-448E-91B6-C78A93E5ABF7}" srcOrd="2" destOrd="0" parTransId="{795B4AF9-A0E5-4AB6-9B86-EBF9085A9F64}" sibTransId="{40ACD0F9-91DD-4208-9B3E-D107054679C2}"/>
    <dgm:cxn modelId="{25B95841-27CA-472A-99F1-E60B8C200FC9}" srcId="{5F37B0D6-67A1-4064-B963-B6B2C8080ECB}" destId="{1E2D433B-C644-4197-8B7B-0F6177BC761F}" srcOrd="0" destOrd="0" parTransId="{BFBB1230-76F6-4F34-A3E8-04A82EC0DA30}" sibTransId="{51059221-D2F9-40F4-9263-0D5D72137092}"/>
    <dgm:cxn modelId="{DFC4DE52-B1B2-454E-90F8-F53B3A154458}" srcId="{90A23241-92D2-42F9-9509-4A5B4B5BD260}" destId="{75EF1232-73AC-4CB8-9E08-8F47B2419BFB}" srcOrd="0" destOrd="0" parTransId="{D52CC21D-1524-4F71-B8B5-AB98231AF9EE}" sibTransId="{4C043F48-21CD-419C-82DF-2BF3BEBF4460}"/>
    <dgm:cxn modelId="{F9FB7C63-5314-4FBF-809F-0DB1BDAABCBD}" srcId="{4C2EB1BE-39FE-4128-9628-1C6A7FB7E063}" destId="{90A23241-92D2-42F9-9509-4A5B4B5BD260}" srcOrd="1" destOrd="0" parTransId="{EA5B33E9-3709-4613-83D0-A97E61950591}" sibTransId="{2803E57D-CF08-48CC-9351-49BDD22972F4}"/>
    <dgm:cxn modelId="{A1C32477-9DB8-0747-AE20-C200FC8304B6}" type="presOf" srcId="{1E2D433B-C644-4197-8B7B-0F6177BC761F}" destId="{ECA4EE8F-2834-474C-8F61-1384E477C90C}" srcOrd="0" destOrd="0" presId="urn:microsoft.com/office/officeart/2005/8/layout/StepDownProcess"/>
    <dgm:cxn modelId="{38FE018C-F7ED-46E4-9212-5E79D0857E2B}" srcId="{69F54934-3825-448E-91B6-C78A93E5ABF7}" destId="{D37569C8-3D8B-4605-BE78-F371ECB96BD4}" srcOrd="0" destOrd="0" parTransId="{67297520-3577-43D4-885D-E85F82F90D83}" sibTransId="{A59197A6-82F8-4CB3-9609-BE2339A3C726}"/>
    <dgm:cxn modelId="{1BE8C48E-E88C-944A-9871-15110F28DFB3}" type="presOf" srcId="{6C682EF1-E109-440B-84BC-DDC793974BAF}" destId="{4D12E7A6-E080-4BD3-A2D6-8E7FCFBC99E7}" srcOrd="0" destOrd="0" presId="urn:microsoft.com/office/officeart/2005/8/layout/StepDownProcess"/>
    <dgm:cxn modelId="{23472C9B-2814-9D47-81A6-A76B4126252E}" type="presOf" srcId="{5F37B0D6-67A1-4064-B963-B6B2C8080ECB}" destId="{51A2AAC5-14A2-421C-9DC0-5A0C86F32CE2}" srcOrd="0" destOrd="0" presId="urn:microsoft.com/office/officeart/2005/8/layout/StepDownProcess"/>
    <dgm:cxn modelId="{815727A8-1322-4D7D-B67E-648D1D61462B}" srcId="{4C2EB1BE-39FE-4128-9628-1C6A7FB7E063}" destId="{5F37B0D6-67A1-4064-B963-B6B2C8080ECB}" srcOrd="3" destOrd="0" parTransId="{94513FC1-D26E-4131-ADF9-01D5DB33F335}" sibTransId="{551EC030-7549-4A77-AF5D-67CA1259B09E}"/>
    <dgm:cxn modelId="{47B01AAB-FC0C-EA43-A90F-917C9F905AE3}" type="presOf" srcId="{69F54934-3825-448E-91B6-C78A93E5ABF7}" destId="{8687674B-7F1A-44D9-82AB-09FADB3870B7}" srcOrd="0" destOrd="0" presId="urn:microsoft.com/office/officeart/2005/8/layout/StepDownProcess"/>
    <dgm:cxn modelId="{B5F64EAB-226A-2949-BFAC-5F220EB6AB06}" type="presOf" srcId="{75EF1232-73AC-4CB8-9E08-8F47B2419BFB}" destId="{D0AA0E9B-B591-4596-B321-495C6350CFBF}" srcOrd="0" destOrd="0" presId="urn:microsoft.com/office/officeart/2005/8/layout/StepDownProcess"/>
    <dgm:cxn modelId="{C4D36EB8-483C-4DB8-B59C-4F76A503CD09}" srcId="{4C2EB1BE-39FE-4128-9628-1C6A7FB7E063}" destId="{6C682EF1-E109-440B-84BC-DDC793974BAF}" srcOrd="0" destOrd="0" parTransId="{C6ED90A2-387A-4801-8FC7-80736A7DC78B}" sibTransId="{51C9DA44-EB9A-43C5-B616-D320A863FFB5}"/>
    <dgm:cxn modelId="{422DC4CB-C1CD-D244-9354-BFE4E0DBCDF1}" type="presOf" srcId="{4C2EB1BE-39FE-4128-9628-1C6A7FB7E063}" destId="{B5B1BB29-AFE6-4D1E-9B2F-CF76A44C3B42}" srcOrd="0" destOrd="0" presId="urn:microsoft.com/office/officeart/2005/8/layout/StepDownProcess"/>
    <dgm:cxn modelId="{C94D76DD-2F82-734F-AF8B-10CA2E59FC30}" type="presOf" srcId="{90A23241-92D2-42F9-9509-4A5B4B5BD260}" destId="{703FC806-53CA-42AA-97D9-E21C0CE9FAA0}" srcOrd="0" destOrd="0" presId="urn:microsoft.com/office/officeart/2005/8/layout/StepDownProcess"/>
    <dgm:cxn modelId="{D33746FF-BECB-A64C-87AB-FCDCDDB2E416}" type="presOf" srcId="{D37569C8-3D8B-4605-BE78-F371ECB96BD4}" destId="{97EC6B9A-8D56-4C03-A447-7173B9D3CAEC}" srcOrd="0" destOrd="0" presId="urn:microsoft.com/office/officeart/2005/8/layout/StepDownProcess"/>
    <dgm:cxn modelId="{3B962448-96B3-9C41-BB03-2386DA430CE6}" type="presParOf" srcId="{B5B1BB29-AFE6-4D1E-9B2F-CF76A44C3B42}" destId="{FEF402C6-39FB-4413-B248-1C2141154A06}" srcOrd="0" destOrd="0" presId="urn:microsoft.com/office/officeart/2005/8/layout/StepDownProcess"/>
    <dgm:cxn modelId="{112ABBAD-1956-8041-A753-27A2348A39DD}" type="presParOf" srcId="{FEF402C6-39FB-4413-B248-1C2141154A06}" destId="{6D1BCBDB-2781-4309-8A9A-5907BE9AB428}" srcOrd="0" destOrd="0" presId="urn:microsoft.com/office/officeart/2005/8/layout/StepDownProcess"/>
    <dgm:cxn modelId="{C37A3211-8425-1C44-8663-07F394552623}" type="presParOf" srcId="{FEF402C6-39FB-4413-B248-1C2141154A06}" destId="{4D12E7A6-E080-4BD3-A2D6-8E7FCFBC99E7}" srcOrd="1" destOrd="0" presId="urn:microsoft.com/office/officeart/2005/8/layout/StepDownProcess"/>
    <dgm:cxn modelId="{863C8787-AC2D-1E4B-9CB1-84F93FF8C714}" type="presParOf" srcId="{FEF402C6-39FB-4413-B248-1C2141154A06}" destId="{5A5AFF56-0B17-4E09-B422-261CF430115A}" srcOrd="2" destOrd="0" presId="urn:microsoft.com/office/officeart/2005/8/layout/StepDownProcess"/>
    <dgm:cxn modelId="{8AA64B95-44F1-AA45-BBD6-73C28B9EC536}" type="presParOf" srcId="{B5B1BB29-AFE6-4D1E-9B2F-CF76A44C3B42}" destId="{BD7EC84B-A93C-4C78-88F6-95B4153F8735}" srcOrd="1" destOrd="0" presId="urn:microsoft.com/office/officeart/2005/8/layout/StepDownProcess"/>
    <dgm:cxn modelId="{863C1A48-EBEB-804F-8691-4564DBEA8ECE}" type="presParOf" srcId="{B5B1BB29-AFE6-4D1E-9B2F-CF76A44C3B42}" destId="{B33D3D8E-99E3-4EB7-8D35-CDEAAC434CC1}" srcOrd="2" destOrd="0" presId="urn:microsoft.com/office/officeart/2005/8/layout/StepDownProcess"/>
    <dgm:cxn modelId="{3A903D32-EE10-BA45-9B90-257F1801A1C4}" type="presParOf" srcId="{B33D3D8E-99E3-4EB7-8D35-CDEAAC434CC1}" destId="{63683D77-A1FF-476F-A81B-EB75D6449E70}" srcOrd="0" destOrd="0" presId="urn:microsoft.com/office/officeart/2005/8/layout/StepDownProcess"/>
    <dgm:cxn modelId="{1EB14EDB-F972-4346-9FC2-ACC759900C3A}" type="presParOf" srcId="{B33D3D8E-99E3-4EB7-8D35-CDEAAC434CC1}" destId="{703FC806-53CA-42AA-97D9-E21C0CE9FAA0}" srcOrd="1" destOrd="0" presId="urn:microsoft.com/office/officeart/2005/8/layout/StepDownProcess"/>
    <dgm:cxn modelId="{53258C33-A52E-3442-BF6E-41A738E99560}" type="presParOf" srcId="{B33D3D8E-99E3-4EB7-8D35-CDEAAC434CC1}" destId="{D0AA0E9B-B591-4596-B321-495C6350CFBF}" srcOrd="2" destOrd="0" presId="urn:microsoft.com/office/officeart/2005/8/layout/StepDownProcess"/>
    <dgm:cxn modelId="{A943A11F-F91F-E341-8E56-E9B0E2AD6F83}" type="presParOf" srcId="{B5B1BB29-AFE6-4D1E-9B2F-CF76A44C3B42}" destId="{2178DBAA-1981-4003-95C6-04917F7B78F3}" srcOrd="3" destOrd="0" presId="urn:microsoft.com/office/officeart/2005/8/layout/StepDownProcess"/>
    <dgm:cxn modelId="{8DFA6430-B602-E14D-A82E-C87A7CBCA78B}" type="presParOf" srcId="{B5B1BB29-AFE6-4D1E-9B2F-CF76A44C3B42}" destId="{AF9CE1D3-DE89-4F4B-B4C9-9B38B8CA2DEC}" srcOrd="4" destOrd="0" presId="urn:microsoft.com/office/officeart/2005/8/layout/StepDownProcess"/>
    <dgm:cxn modelId="{B79B8F28-62FC-6340-8675-5D557532AD1D}" type="presParOf" srcId="{AF9CE1D3-DE89-4F4B-B4C9-9B38B8CA2DEC}" destId="{9B0040E1-A0B7-4CA2-9EC7-5B7E909FCE3D}" srcOrd="0" destOrd="0" presId="urn:microsoft.com/office/officeart/2005/8/layout/StepDownProcess"/>
    <dgm:cxn modelId="{57AB3A76-FB43-B74E-B94A-E3EF14626486}" type="presParOf" srcId="{AF9CE1D3-DE89-4F4B-B4C9-9B38B8CA2DEC}" destId="{8687674B-7F1A-44D9-82AB-09FADB3870B7}" srcOrd="1" destOrd="0" presId="urn:microsoft.com/office/officeart/2005/8/layout/StepDownProcess"/>
    <dgm:cxn modelId="{6F8636FC-48EC-3543-A33B-20BC75718B79}" type="presParOf" srcId="{AF9CE1D3-DE89-4F4B-B4C9-9B38B8CA2DEC}" destId="{97EC6B9A-8D56-4C03-A447-7173B9D3CAEC}" srcOrd="2" destOrd="0" presId="urn:microsoft.com/office/officeart/2005/8/layout/StepDownProcess"/>
    <dgm:cxn modelId="{B47E3BFD-DD21-C048-AA98-EEF75574405D}" type="presParOf" srcId="{B5B1BB29-AFE6-4D1E-9B2F-CF76A44C3B42}" destId="{6A5E6991-59D9-4780-BBD8-392C4C793759}" srcOrd="5" destOrd="0" presId="urn:microsoft.com/office/officeart/2005/8/layout/StepDownProcess"/>
    <dgm:cxn modelId="{587B50AB-533E-DD48-8594-1958A256EA34}" type="presParOf" srcId="{B5B1BB29-AFE6-4D1E-9B2F-CF76A44C3B42}" destId="{7E60930E-0644-46F7-9162-57BE11B2865E}" srcOrd="6" destOrd="0" presId="urn:microsoft.com/office/officeart/2005/8/layout/StepDownProcess"/>
    <dgm:cxn modelId="{C73D1BB1-906D-5F44-A5D0-C49903D488E6}" type="presParOf" srcId="{7E60930E-0644-46F7-9162-57BE11B2865E}" destId="{51A2AAC5-14A2-421C-9DC0-5A0C86F32CE2}" srcOrd="0" destOrd="0" presId="urn:microsoft.com/office/officeart/2005/8/layout/StepDownProcess"/>
    <dgm:cxn modelId="{9B32E956-1D42-A047-8BA0-B6F479F392B0}" type="presParOf" srcId="{7E60930E-0644-46F7-9162-57BE11B2865E}" destId="{ECA4EE8F-2834-474C-8F61-1384E477C90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A6DDC6-5959-4B9E-9370-5393530EFA41}"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122D391F-8941-44A3-9624-24B370D3AD0A}">
      <dgm:prSet custT="1"/>
      <dgm:spPr>
        <a:solidFill>
          <a:srgbClr val="0070C0">
            <a:alpha val="90000"/>
          </a:srgbClr>
        </a:solidFill>
      </dgm:spPr>
      <dgm:t>
        <a:bodyPr/>
        <a:lstStyle/>
        <a:p>
          <a:pPr algn="ctr"/>
          <a:endParaRPr lang="en-US" sz="1400" b="1" dirty="0">
            <a:solidFill>
              <a:schemeClr val="bg1"/>
            </a:solidFill>
          </a:endParaRPr>
        </a:p>
        <a:p>
          <a:pPr algn="ctr"/>
          <a:r>
            <a:rPr lang="en-US" sz="1400" b="1" dirty="0">
              <a:solidFill>
                <a:schemeClr val="bg1"/>
              </a:solidFill>
            </a:rPr>
            <a:t>INTRODUCTION TO THE SCIENCE AND POWER OF HOPE</a:t>
          </a:r>
        </a:p>
      </dgm:t>
    </dgm:pt>
    <dgm:pt modelId="{017A3E2B-0403-4F58-872E-54354FF4B5BF}" type="parTrans" cxnId="{BB274883-FADF-4AA5-ADBD-5EF0C49DA8BD}">
      <dgm:prSet/>
      <dgm:spPr/>
      <dgm:t>
        <a:bodyPr/>
        <a:lstStyle/>
        <a:p>
          <a:endParaRPr lang="en-US"/>
        </a:p>
      </dgm:t>
    </dgm:pt>
    <dgm:pt modelId="{D3A4B78A-6E45-41A6-BD4A-3A0D170179BD}" type="sibTrans" cxnId="{BB274883-FADF-4AA5-ADBD-5EF0C49DA8BD}">
      <dgm:prSet phldrT="1" phldr="0"/>
      <dgm:spPr>
        <a:solidFill>
          <a:srgbClr val="0070C0"/>
        </a:solidFill>
      </dgm:spPr>
      <dgm:t>
        <a:bodyPr/>
        <a:lstStyle/>
        <a:p>
          <a:r>
            <a:rPr lang="en-US"/>
            <a:t>1</a:t>
          </a:r>
          <a:endParaRPr lang="en-US" dirty="0"/>
        </a:p>
      </dgm:t>
    </dgm:pt>
    <dgm:pt modelId="{30050DE2-7340-4128-B150-224AD02D5F51}">
      <dgm:prSet/>
      <dgm:spPr>
        <a:solidFill>
          <a:schemeClr val="bg1">
            <a:lumMod val="85000"/>
            <a:alpha val="90000"/>
          </a:schemeClr>
        </a:solidFill>
      </dgm:spPr>
      <dgm:t>
        <a:bodyPr/>
        <a:lstStyle/>
        <a:p>
          <a:pPr algn="ctr"/>
          <a:r>
            <a:rPr lang="en-US" b="1" dirty="0"/>
            <a:t>LEADERSHIP ADOPTS A HOPE CENTERED VISION</a:t>
          </a:r>
        </a:p>
      </dgm:t>
    </dgm:pt>
    <dgm:pt modelId="{9F44C728-EA64-4AEA-AD05-8F0D0DFDAFFF}" type="parTrans" cxnId="{717A1BFC-813D-41BD-84E3-C93BE72ADA0A}">
      <dgm:prSet/>
      <dgm:spPr/>
      <dgm:t>
        <a:bodyPr/>
        <a:lstStyle/>
        <a:p>
          <a:endParaRPr lang="en-US"/>
        </a:p>
      </dgm:t>
    </dgm:pt>
    <dgm:pt modelId="{3994091F-144F-4AA7-A92E-1308B954850E}" type="sibTrans" cxnId="{717A1BFC-813D-41BD-84E3-C93BE72ADA0A}">
      <dgm:prSet phldrT="2" phldr="0"/>
      <dgm:spPr>
        <a:solidFill>
          <a:schemeClr val="bg1">
            <a:lumMod val="85000"/>
          </a:schemeClr>
        </a:solidFill>
      </dgm:spPr>
      <dgm:t>
        <a:bodyPr/>
        <a:lstStyle/>
        <a:p>
          <a:r>
            <a:rPr lang="en-US" dirty="0"/>
            <a:t>2</a:t>
          </a:r>
        </a:p>
      </dgm:t>
    </dgm:pt>
    <dgm:pt modelId="{1F75518B-187B-4470-85DE-F512CBB5B5B6}">
      <dgm:prSet/>
      <dgm:spPr>
        <a:solidFill>
          <a:srgbClr val="0070C0">
            <a:alpha val="90000"/>
          </a:srgbClr>
        </a:solidFill>
      </dgm:spPr>
      <dgm:t>
        <a:bodyPr/>
        <a:lstStyle/>
        <a:p>
          <a:pPr algn="ctr"/>
          <a:r>
            <a:rPr lang="en-US" b="1" dirty="0">
              <a:solidFill>
                <a:schemeClr val="bg1"/>
              </a:solidFill>
            </a:rPr>
            <a:t>ENGAGE IN HOPE AWARENESS TRAINING FOR STAFF, PARTNER AGENCIES, STAKEHOLDERS</a:t>
          </a:r>
        </a:p>
      </dgm:t>
    </dgm:pt>
    <dgm:pt modelId="{0E979E40-5A58-48A5-BC16-9A525D1C7829}" type="parTrans" cxnId="{C329C7C0-79B0-4B93-B304-ECAC203C0C76}">
      <dgm:prSet/>
      <dgm:spPr/>
      <dgm:t>
        <a:bodyPr/>
        <a:lstStyle/>
        <a:p>
          <a:endParaRPr lang="en-US"/>
        </a:p>
      </dgm:t>
    </dgm:pt>
    <dgm:pt modelId="{A0ED2B23-DEE6-48B4-9337-26E0E83E0A22}" type="sibTrans" cxnId="{C329C7C0-79B0-4B93-B304-ECAC203C0C76}">
      <dgm:prSet phldrT="3" phldr="0"/>
      <dgm:spPr>
        <a:solidFill>
          <a:srgbClr val="0070C0"/>
        </a:solidFill>
      </dgm:spPr>
      <dgm:t>
        <a:bodyPr/>
        <a:lstStyle/>
        <a:p>
          <a:r>
            <a:rPr lang="en-US"/>
            <a:t>3</a:t>
          </a:r>
          <a:endParaRPr lang="en-US" dirty="0"/>
        </a:p>
      </dgm:t>
    </dgm:pt>
    <dgm:pt modelId="{6F5C08BC-A060-4105-B1CF-CA654E655CC0}">
      <dgm:prSet/>
      <dgm:spPr/>
      <dgm:t>
        <a:bodyPr/>
        <a:lstStyle/>
        <a:p>
          <a:pPr algn="ctr"/>
          <a:r>
            <a:rPr lang="en-US" b="1" dirty="0"/>
            <a:t>IDENTIFY HOPE NAVIGATORS FOR YOUR ORGANIZATION</a:t>
          </a:r>
        </a:p>
      </dgm:t>
    </dgm:pt>
    <dgm:pt modelId="{8CB9226B-2E94-4BD3-89AB-7A1E02C8891C}" type="parTrans" cxnId="{78C1BFBA-7D68-4915-8E68-65469431477A}">
      <dgm:prSet/>
      <dgm:spPr/>
      <dgm:t>
        <a:bodyPr/>
        <a:lstStyle/>
        <a:p>
          <a:endParaRPr lang="en-US"/>
        </a:p>
      </dgm:t>
    </dgm:pt>
    <dgm:pt modelId="{42D6C0F0-DBDB-4399-B54A-F66003D08DD2}" type="sibTrans" cxnId="{78C1BFBA-7D68-4915-8E68-65469431477A}">
      <dgm:prSet phldrT="4" phldr="0"/>
      <dgm:spPr>
        <a:solidFill>
          <a:schemeClr val="bg1">
            <a:lumMod val="85000"/>
          </a:schemeClr>
        </a:solidFill>
      </dgm:spPr>
      <dgm:t>
        <a:bodyPr/>
        <a:lstStyle/>
        <a:p>
          <a:r>
            <a:rPr lang="en-US"/>
            <a:t>4</a:t>
          </a:r>
          <a:endParaRPr lang="en-US" dirty="0"/>
        </a:p>
      </dgm:t>
    </dgm:pt>
    <dgm:pt modelId="{21C03848-D1B3-4BF1-A7B0-D9B211618E56}">
      <dgm:prSet/>
      <dgm:spPr>
        <a:solidFill>
          <a:srgbClr val="0070C0">
            <a:alpha val="90000"/>
          </a:srgbClr>
        </a:solidFill>
      </dgm:spPr>
      <dgm:t>
        <a:bodyPr/>
        <a:lstStyle/>
        <a:p>
          <a:pPr algn="ctr"/>
          <a:r>
            <a:rPr lang="en-US" b="1" dirty="0">
              <a:solidFill>
                <a:schemeClr val="bg1"/>
              </a:solidFill>
            </a:rPr>
            <a:t>SYSTEMATICALLY INFUSE HOPE AS A PRACTICE MODEL FOCUSED ON WELL-BEING</a:t>
          </a:r>
        </a:p>
      </dgm:t>
    </dgm:pt>
    <dgm:pt modelId="{449B19F0-9E85-4B0B-8EF8-D59ABDF0946F}" type="parTrans" cxnId="{CA440EFC-9C57-4E25-A612-259249EEC5BD}">
      <dgm:prSet/>
      <dgm:spPr/>
      <dgm:t>
        <a:bodyPr/>
        <a:lstStyle/>
        <a:p>
          <a:endParaRPr lang="en-US"/>
        </a:p>
      </dgm:t>
    </dgm:pt>
    <dgm:pt modelId="{4B91574D-5BFD-4E63-A9DF-8C7C7FF9A8A4}" type="sibTrans" cxnId="{CA440EFC-9C57-4E25-A612-259249EEC5BD}">
      <dgm:prSet phldrT="5" phldr="0"/>
      <dgm:spPr>
        <a:solidFill>
          <a:srgbClr val="0070C0"/>
        </a:solidFill>
      </dgm:spPr>
      <dgm:t>
        <a:bodyPr/>
        <a:lstStyle/>
        <a:p>
          <a:r>
            <a:rPr lang="en-US"/>
            <a:t>5</a:t>
          </a:r>
          <a:endParaRPr lang="en-US" dirty="0"/>
        </a:p>
      </dgm:t>
    </dgm:pt>
    <dgm:pt modelId="{0169F62B-A768-F946-ABBE-2E875E204FAD}" type="pres">
      <dgm:prSet presAssocID="{57A6DDC6-5959-4B9E-9370-5393530EFA41}" presName="linearFlow" presStyleCnt="0">
        <dgm:presLayoutVars>
          <dgm:dir/>
          <dgm:animLvl val="lvl"/>
          <dgm:resizeHandles val="exact"/>
        </dgm:presLayoutVars>
      </dgm:prSet>
      <dgm:spPr/>
    </dgm:pt>
    <dgm:pt modelId="{57C9FFDB-3D3C-E148-AAC2-007D53E0FBE6}" type="pres">
      <dgm:prSet presAssocID="{122D391F-8941-44A3-9624-24B370D3AD0A}" presName="compositeNode" presStyleCnt="0"/>
      <dgm:spPr/>
    </dgm:pt>
    <dgm:pt modelId="{74DBDF6E-9996-1744-952D-8682D921636F}" type="pres">
      <dgm:prSet presAssocID="{122D391F-8941-44A3-9624-24B370D3AD0A}" presName="parTx" presStyleLbl="node1" presStyleIdx="0" presStyleCnt="0">
        <dgm:presLayoutVars>
          <dgm:chMax val="0"/>
          <dgm:chPref val="0"/>
          <dgm:bulletEnabled val="1"/>
        </dgm:presLayoutVars>
      </dgm:prSet>
      <dgm:spPr/>
    </dgm:pt>
    <dgm:pt modelId="{C4780095-4A57-9042-8AD7-9D09EF0C8EBB}" type="pres">
      <dgm:prSet presAssocID="{122D391F-8941-44A3-9624-24B370D3AD0A}" presName="parSh" presStyleCnt="0"/>
      <dgm:spPr/>
    </dgm:pt>
    <dgm:pt modelId="{1C01A521-EB53-5B4E-B957-96BDAB95FAB6}" type="pres">
      <dgm:prSet presAssocID="{122D391F-8941-44A3-9624-24B370D3AD0A}" presName="lineNode" presStyleLbl="alignAccFollowNode1" presStyleIdx="0" presStyleCnt="15"/>
      <dgm:spPr/>
    </dgm:pt>
    <dgm:pt modelId="{D3C1DC7F-F625-DE4A-9E22-8CE05E131FA0}" type="pres">
      <dgm:prSet presAssocID="{122D391F-8941-44A3-9624-24B370D3AD0A}" presName="lineArrowNode" presStyleLbl="alignAccFollowNode1" presStyleIdx="1" presStyleCnt="15"/>
      <dgm:spPr/>
    </dgm:pt>
    <dgm:pt modelId="{DB0059F4-3C7E-E94E-8230-BA796520F233}" type="pres">
      <dgm:prSet presAssocID="{D3A4B78A-6E45-41A6-BD4A-3A0D170179BD}" presName="sibTransNodeCircle" presStyleLbl="alignNode1" presStyleIdx="0" presStyleCnt="5">
        <dgm:presLayoutVars>
          <dgm:chMax val="0"/>
          <dgm:bulletEnabled/>
        </dgm:presLayoutVars>
      </dgm:prSet>
      <dgm:spPr/>
    </dgm:pt>
    <dgm:pt modelId="{9F1BEDC2-7946-234F-B331-7FED612F8775}" type="pres">
      <dgm:prSet presAssocID="{D3A4B78A-6E45-41A6-BD4A-3A0D170179BD}" presName="spacerBetweenCircleAndCallout" presStyleCnt="0">
        <dgm:presLayoutVars/>
      </dgm:prSet>
      <dgm:spPr/>
    </dgm:pt>
    <dgm:pt modelId="{7DA17054-7F9D-6149-BBA9-D051593A0166}" type="pres">
      <dgm:prSet presAssocID="{122D391F-8941-44A3-9624-24B370D3AD0A}" presName="nodeText" presStyleLbl="alignAccFollowNode1" presStyleIdx="2" presStyleCnt="15">
        <dgm:presLayoutVars>
          <dgm:bulletEnabled val="1"/>
        </dgm:presLayoutVars>
      </dgm:prSet>
      <dgm:spPr/>
    </dgm:pt>
    <dgm:pt modelId="{1A91EFE5-B81F-ED4A-AE13-7BE930D69473}" type="pres">
      <dgm:prSet presAssocID="{D3A4B78A-6E45-41A6-BD4A-3A0D170179BD}" presName="sibTransComposite" presStyleCnt="0"/>
      <dgm:spPr/>
    </dgm:pt>
    <dgm:pt modelId="{CB2E2468-74B5-FB4E-A306-4835413EB273}" type="pres">
      <dgm:prSet presAssocID="{30050DE2-7340-4128-B150-224AD02D5F51}" presName="compositeNode" presStyleCnt="0"/>
      <dgm:spPr/>
    </dgm:pt>
    <dgm:pt modelId="{114B25A2-79AA-D249-98CA-3D2EA4C7148A}" type="pres">
      <dgm:prSet presAssocID="{30050DE2-7340-4128-B150-224AD02D5F51}" presName="parTx" presStyleLbl="node1" presStyleIdx="0" presStyleCnt="0">
        <dgm:presLayoutVars>
          <dgm:chMax val="0"/>
          <dgm:chPref val="0"/>
          <dgm:bulletEnabled val="1"/>
        </dgm:presLayoutVars>
      </dgm:prSet>
      <dgm:spPr/>
    </dgm:pt>
    <dgm:pt modelId="{DF6B6674-B88D-C847-A34C-198B492366BF}" type="pres">
      <dgm:prSet presAssocID="{30050DE2-7340-4128-B150-224AD02D5F51}" presName="parSh" presStyleCnt="0"/>
      <dgm:spPr/>
    </dgm:pt>
    <dgm:pt modelId="{72C56A64-6081-9148-A9E9-F8F458CCA3B4}" type="pres">
      <dgm:prSet presAssocID="{30050DE2-7340-4128-B150-224AD02D5F51}" presName="lineNode" presStyleLbl="alignAccFollowNode1" presStyleIdx="3" presStyleCnt="15"/>
      <dgm:spPr/>
    </dgm:pt>
    <dgm:pt modelId="{7C8B65BD-36FB-3F4C-BEDD-F7CE5E53F038}" type="pres">
      <dgm:prSet presAssocID="{30050DE2-7340-4128-B150-224AD02D5F51}" presName="lineArrowNode" presStyleLbl="alignAccFollowNode1" presStyleIdx="4" presStyleCnt="15"/>
      <dgm:spPr/>
    </dgm:pt>
    <dgm:pt modelId="{7FEAEBF9-7C35-494B-969E-083D70A6B4EA}" type="pres">
      <dgm:prSet presAssocID="{3994091F-144F-4AA7-A92E-1308B954850E}" presName="sibTransNodeCircle" presStyleLbl="alignNode1" presStyleIdx="1" presStyleCnt="5">
        <dgm:presLayoutVars>
          <dgm:chMax val="0"/>
          <dgm:bulletEnabled/>
        </dgm:presLayoutVars>
      </dgm:prSet>
      <dgm:spPr/>
    </dgm:pt>
    <dgm:pt modelId="{8331FC87-FFFC-CA42-B604-7CCA4A1AB9EE}" type="pres">
      <dgm:prSet presAssocID="{3994091F-144F-4AA7-A92E-1308B954850E}" presName="spacerBetweenCircleAndCallout" presStyleCnt="0">
        <dgm:presLayoutVars/>
      </dgm:prSet>
      <dgm:spPr/>
    </dgm:pt>
    <dgm:pt modelId="{B12836EB-9EEC-F545-980F-AEEA4D5D72D3}" type="pres">
      <dgm:prSet presAssocID="{30050DE2-7340-4128-B150-224AD02D5F51}" presName="nodeText" presStyleLbl="alignAccFollowNode1" presStyleIdx="5" presStyleCnt="15">
        <dgm:presLayoutVars>
          <dgm:bulletEnabled val="1"/>
        </dgm:presLayoutVars>
      </dgm:prSet>
      <dgm:spPr/>
    </dgm:pt>
    <dgm:pt modelId="{323C5E07-8C7C-FF46-B155-E033446CE5D7}" type="pres">
      <dgm:prSet presAssocID="{3994091F-144F-4AA7-A92E-1308B954850E}" presName="sibTransComposite" presStyleCnt="0"/>
      <dgm:spPr/>
    </dgm:pt>
    <dgm:pt modelId="{2E17D986-CAF2-ED43-A58B-A954DE670519}" type="pres">
      <dgm:prSet presAssocID="{1F75518B-187B-4470-85DE-F512CBB5B5B6}" presName="compositeNode" presStyleCnt="0"/>
      <dgm:spPr/>
    </dgm:pt>
    <dgm:pt modelId="{4CE66475-AA7E-774F-ABD1-D1A07B2DA712}" type="pres">
      <dgm:prSet presAssocID="{1F75518B-187B-4470-85DE-F512CBB5B5B6}" presName="parTx" presStyleLbl="node1" presStyleIdx="0" presStyleCnt="0">
        <dgm:presLayoutVars>
          <dgm:chMax val="0"/>
          <dgm:chPref val="0"/>
          <dgm:bulletEnabled val="1"/>
        </dgm:presLayoutVars>
      </dgm:prSet>
      <dgm:spPr/>
    </dgm:pt>
    <dgm:pt modelId="{25B11F84-798E-9245-BAFA-362782D413DE}" type="pres">
      <dgm:prSet presAssocID="{1F75518B-187B-4470-85DE-F512CBB5B5B6}" presName="parSh" presStyleCnt="0"/>
      <dgm:spPr/>
    </dgm:pt>
    <dgm:pt modelId="{7C856896-9176-3A4E-9A52-68CAF97DDDCE}" type="pres">
      <dgm:prSet presAssocID="{1F75518B-187B-4470-85DE-F512CBB5B5B6}" presName="lineNode" presStyleLbl="alignAccFollowNode1" presStyleIdx="6" presStyleCnt="15"/>
      <dgm:spPr/>
    </dgm:pt>
    <dgm:pt modelId="{A6F09DD2-3E13-9B4C-BCA7-55CA25D460EF}" type="pres">
      <dgm:prSet presAssocID="{1F75518B-187B-4470-85DE-F512CBB5B5B6}" presName="lineArrowNode" presStyleLbl="alignAccFollowNode1" presStyleIdx="7" presStyleCnt="15"/>
      <dgm:spPr/>
    </dgm:pt>
    <dgm:pt modelId="{3140587B-D90A-E648-B328-A07B14069313}" type="pres">
      <dgm:prSet presAssocID="{A0ED2B23-DEE6-48B4-9337-26E0E83E0A22}" presName="sibTransNodeCircle" presStyleLbl="alignNode1" presStyleIdx="2" presStyleCnt="5">
        <dgm:presLayoutVars>
          <dgm:chMax val="0"/>
          <dgm:bulletEnabled/>
        </dgm:presLayoutVars>
      </dgm:prSet>
      <dgm:spPr/>
    </dgm:pt>
    <dgm:pt modelId="{AE8C81C5-3249-704F-AD7F-A47948D70B80}" type="pres">
      <dgm:prSet presAssocID="{A0ED2B23-DEE6-48B4-9337-26E0E83E0A22}" presName="spacerBetweenCircleAndCallout" presStyleCnt="0">
        <dgm:presLayoutVars/>
      </dgm:prSet>
      <dgm:spPr/>
    </dgm:pt>
    <dgm:pt modelId="{D217567F-BD6F-D34B-BE4B-6DB74291FD94}" type="pres">
      <dgm:prSet presAssocID="{1F75518B-187B-4470-85DE-F512CBB5B5B6}" presName="nodeText" presStyleLbl="alignAccFollowNode1" presStyleIdx="8" presStyleCnt="15">
        <dgm:presLayoutVars>
          <dgm:bulletEnabled val="1"/>
        </dgm:presLayoutVars>
      </dgm:prSet>
      <dgm:spPr/>
    </dgm:pt>
    <dgm:pt modelId="{8CF26A7C-C9AC-2C47-8FD4-81BD80040D1B}" type="pres">
      <dgm:prSet presAssocID="{A0ED2B23-DEE6-48B4-9337-26E0E83E0A22}" presName="sibTransComposite" presStyleCnt="0"/>
      <dgm:spPr/>
    </dgm:pt>
    <dgm:pt modelId="{CDCBE2AC-993C-9547-B91F-F6D7D6BA56D3}" type="pres">
      <dgm:prSet presAssocID="{6F5C08BC-A060-4105-B1CF-CA654E655CC0}" presName="compositeNode" presStyleCnt="0"/>
      <dgm:spPr/>
    </dgm:pt>
    <dgm:pt modelId="{51C15EF3-E3AF-284B-898A-B6971180CACD}" type="pres">
      <dgm:prSet presAssocID="{6F5C08BC-A060-4105-B1CF-CA654E655CC0}" presName="parTx" presStyleLbl="node1" presStyleIdx="0" presStyleCnt="0">
        <dgm:presLayoutVars>
          <dgm:chMax val="0"/>
          <dgm:chPref val="0"/>
          <dgm:bulletEnabled val="1"/>
        </dgm:presLayoutVars>
      </dgm:prSet>
      <dgm:spPr/>
    </dgm:pt>
    <dgm:pt modelId="{D1425FA1-6BDC-C848-B6B8-2C6D6DFC9034}" type="pres">
      <dgm:prSet presAssocID="{6F5C08BC-A060-4105-B1CF-CA654E655CC0}" presName="parSh" presStyleCnt="0"/>
      <dgm:spPr/>
    </dgm:pt>
    <dgm:pt modelId="{72D6A6C1-9275-AD4E-9A9D-2909E48F1275}" type="pres">
      <dgm:prSet presAssocID="{6F5C08BC-A060-4105-B1CF-CA654E655CC0}" presName="lineNode" presStyleLbl="alignAccFollowNode1" presStyleIdx="9" presStyleCnt="15"/>
      <dgm:spPr/>
    </dgm:pt>
    <dgm:pt modelId="{93A50C03-DDEC-144D-935D-3D3467B27C8C}" type="pres">
      <dgm:prSet presAssocID="{6F5C08BC-A060-4105-B1CF-CA654E655CC0}" presName="lineArrowNode" presStyleLbl="alignAccFollowNode1" presStyleIdx="10" presStyleCnt="15"/>
      <dgm:spPr/>
    </dgm:pt>
    <dgm:pt modelId="{625A7BE1-F5E1-C04D-8D20-01ABF211B1E6}" type="pres">
      <dgm:prSet presAssocID="{42D6C0F0-DBDB-4399-B54A-F66003D08DD2}" presName="sibTransNodeCircle" presStyleLbl="alignNode1" presStyleIdx="3" presStyleCnt="5">
        <dgm:presLayoutVars>
          <dgm:chMax val="0"/>
          <dgm:bulletEnabled/>
        </dgm:presLayoutVars>
      </dgm:prSet>
      <dgm:spPr/>
    </dgm:pt>
    <dgm:pt modelId="{9F5AAEE6-F285-9747-84A3-7EF774B148BD}" type="pres">
      <dgm:prSet presAssocID="{42D6C0F0-DBDB-4399-B54A-F66003D08DD2}" presName="spacerBetweenCircleAndCallout" presStyleCnt="0">
        <dgm:presLayoutVars/>
      </dgm:prSet>
      <dgm:spPr/>
    </dgm:pt>
    <dgm:pt modelId="{C87B60F5-2D81-F24C-B488-E3E4ACF26211}" type="pres">
      <dgm:prSet presAssocID="{6F5C08BC-A060-4105-B1CF-CA654E655CC0}" presName="nodeText" presStyleLbl="alignAccFollowNode1" presStyleIdx="11" presStyleCnt="15">
        <dgm:presLayoutVars>
          <dgm:bulletEnabled val="1"/>
        </dgm:presLayoutVars>
      </dgm:prSet>
      <dgm:spPr/>
    </dgm:pt>
    <dgm:pt modelId="{E3A423F1-4F70-EF48-A783-A1B083845747}" type="pres">
      <dgm:prSet presAssocID="{42D6C0F0-DBDB-4399-B54A-F66003D08DD2}" presName="sibTransComposite" presStyleCnt="0"/>
      <dgm:spPr/>
    </dgm:pt>
    <dgm:pt modelId="{C864168F-2290-2F4D-9AF4-1556B047FB1A}" type="pres">
      <dgm:prSet presAssocID="{21C03848-D1B3-4BF1-A7B0-D9B211618E56}" presName="compositeNode" presStyleCnt="0"/>
      <dgm:spPr/>
    </dgm:pt>
    <dgm:pt modelId="{F6EACF72-472D-8045-A368-CB23791A08CB}" type="pres">
      <dgm:prSet presAssocID="{21C03848-D1B3-4BF1-A7B0-D9B211618E56}" presName="parTx" presStyleLbl="node1" presStyleIdx="0" presStyleCnt="0">
        <dgm:presLayoutVars>
          <dgm:chMax val="0"/>
          <dgm:chPref val="0"/>
          <dgm:bulletEnabled val="1"/>
        </dgm:presLayoutVars>
      </dgm:prSet>
      <dgm:spPr/>
    </dgm:pt>
    <dgm:pt modelId="{E4215B3E-6F2F-8E46-A43D-8916C797F089}" type="pres">
      <dgm:prSet presAssocID="{21C03848-D1B3-4BF1-A7B0-D9B211618E56}" presName="parSh" presStyleCnt="0"/>
      <dgm:spPr/>
    </dgm:pt>
    <dgm:pt modelId="{A8BC22CE-A4EF-1C45-83C0-34022DA84B7F}" type="pres">
      <dgm:prSet presAssocID="{21C03848-D1B3-4BF1-A7B0-D9B211618E56}" presName="lineNode" presStyleLbl="alignAccFollowNode1" presStyleIdx="12" presStyleCnt="15"/>
      <dgm:spPr/>
    </dgm:pt>
    <dgm:pt modelId="{234B1D34-BC7B-524F-AB3D-A1EE33193799}" type="pres">
      <dgm:prSet presAssocID="{21C03848-D1B3-4BF1-A7B0-D9B211618E56}" presName="lineArrowNode" presStyleLbl="alignAccFollowNode1" presStyleIdx="13" presStyleCnt="15"/>
      <dgm:spPr/>
    </dgm:pt>
    <dgm:pt modelId="{7D93FD5E-0FDE-D743-B949-7430E7D71D90}" type="pres">
      <dgm:prSet presAssocID="{4B91574D-5BFD-4E63-A9DF-8C7C7FF9A8A4}" presName="sibTransNodeCircle" presStyleLbl="alignNode1" presStyleIdx="4" presStyleCnt="5">
        <dgm:presLayoutVars>
          <dgm:chMax val="0"/>
          <dgm:bulletEnabled/>
        </dgm:presLayoutVars>
      </dgm:prSet>
      <dgm:spPr/>
    </dgm:pt>
    <dgm:pt modelId="{E894B841-9B3B-E84E-9682-4F7A644F20AD}" type="pres">
      <dgm:prSet presAssocID="{4B91574D-5BFD-4E63-A9DF-8C7C7FF9A8A4}" presName="spacerBetweenCircleAndCallout" presStyleCnt="0">
        <dgm:presLayoutVars/>
      </dgm:prSet>
      <dgm:spPr/>
    </dgm:pt>
    <dgm:pt modelId="{AF7EA1F4-67B1-6F45-AEAA-08E535B3C382}" type="pres">
      <dgm:prSet presAssocID="{21C03848-D1B3-4BF1-A7B0-D9B211618E56}" presName="nodeText" presStyleLbl="alignAccFollowNode1" presStyleIdx="14" presStyleCnt="15">
        <dgm:presLayoutVars>
          <dgm:bulletEnabled val="1"/>
        </dgm:presLayoutVars>
      </dgm:prSet>
      <dgm:spPr/>
    </dgm:pt>
  </dgm:ptLst>
  <dgm:cxnLst>
    <dgm:cxn modelId="{F740B340-7CA7-F741-8EBF-EBCA0F2FF45E}" type="presOf" srcId="{D3A4B78A-6E45-41A6-BD4A-3A0D170179BD}" destId="{DB0059F4-3C7E-E94E-8230-BA796520F233}" srcOrd="0" destOrd="0" presId="urn:microsoft.com/office/officeart/2016/7/layout/LinearArrowProcessNumbered"/>
    <dgm:cxn modelId="{DC058444-FF11-1B47-BC4A-14EEB30ABF5B}" type="presOf" srcId="{30050DE2-7340-4128-B150-224AD02D5F51}" destId="{B12836EB-9EEC-F545-980F-AEEA4D5D72D3}" srcOrd="0" destOrd="0" presId="urn:microsoft.com/office/officeart/2016/7/layout/LinearArrowProcessNumbered"/>
    <dgm:cxn modelId="{E9319C4D-56E9-C141-80D8-DCB01275C575}" type="presOf" srcId="{4B91574D-5BFD-4E63-A9DF-8C7C7FF9A8A4}" destId="{7D93FD5E-0FDE-D743-B949-7430E7D71D90}" srcOrd="0" destOrd="0" presId="urn:microsoft.com/office/officeart/2016/7/layout/LinearArrowProcessNumbered"/>
    <dgm:cxn modelId="{CD51FA80-5F29-524E-B951-BA5C59222B97}" type="presOf" srcId="{3994091F-144F-4AA7-A92E-1308B954850E}" destId="{7FEAEBF9-7C35-494B-969E-083D70A6B4EA}" srcOrd="0" destOrd="0" presId="urn:microsoft.com/office/officeart/2016/7/layout/LinearArrowProcessNumbered"/>
    <dgm:cxn modelId="{BB274883-FADF-4AA5-ADBD-5EF0C49DA8BD}" srcId="{57A6DDC6-5959-4B9E-9370-5393530EFA41}" destId="{122D391F-8941-44A3-9624-24B370D3AD0A}" srcOrd="0" destOrd="0" parTransId="{017A3E2B-0403-4F58-872E-54354FF4B5BF}" sibTransId="{D3A4B78A-6E45-41A6-BD4A-3A0D170179BD}"/>
    <dgm:cxn modelId="{52167485-79C6-6A4C-9F8E-11F4EAF98F2C}" type="presOf" srcId="{57A6DDC6-5959-4B9E-9370-5393530EFA41}" destId="{0169F62B-A768-F946-ABBE-2E875E204FAD}" srcOrd="0" destOrd="0" presId="urn:microsoft.com/office/officeart/2016/7/layout/LinearArrowProcessNumbered"/>
    <dgm:cxn modelId="{99FC9885-DFB3-7F4C-AF4E-1E1DD4ADE421}" type="presOf" srcId="{1F75518B-187B-4470-85DE-F512CBB5B5B6}" destId="{D217567F-BD6F-D34B-BE4B-6DB74291FD94}" srcOrd="0" destOrd="0" presId="urn:microsoft.com/office/officeart/2016/7/layout/LinearArrowProcessNumbered"/>
    <dgm:cxn modelId="{15021DA4-0991-214E-8D26-C89E7947024D}" type="presOf" srcId="{6F5C08BC-A060-4105-B1CF-CA654E655CC0}" destId="{C87B60F5-2D81-F24C-B488-E3E4ACF26211}" srcOrd="0" destOrd="0" presId="urn:microsoft.com/office/officeart/2016/7/layout/LinearArrowProcessNumbered"/>
    <dgm:cxn modelId="{AF45EAA9-E9F9-DF4F-9BC0-6DF0082983F9}" type="presOf" srcId="{21C03848-D1B3-4BF1-A7B0-D9B211618E56}" destId="{AF7EA1F4-67B1-6F45-AEAA-08E535B3C382}" srcOrd="0" destOrd="0" presId="urn:microsoft.com/office/officeart/2016/7/layout/LinearArrowProcessNumbered"/>
    <dgm:cxn modelId="{78C1BFBA-7D68-4915-8E68-65469431477A}" srcId="{57A6DDC6-5959-4B9E-9370-5393530EFA41}" destId="{6F5C08BC-A060-4105-B1CF-CA654E655CC0}" srcOrd="3" destOrd="0" parTransId="{8CB9226B-2E94-4BD3-89AB-7A1E02C8891C}" sibTransId="{42D6C0F0-DBDB-4399-B54A-F66003D08DD2}"/>
    <dgm:cxn modelId="{C329C7C0-79B0-4B93-B304-ECAC203C0C76}" srcId="{57A6DDC6-5959-4B9E-9370-5393530EFA41}" destId="{1F75518B-187B-4470-85DE-F512CBB5B5B6}" srcOrd="2" destOrd="0" parTransId="{0E979E40-5A58-48A5-BC16-9A525D1C7829}" sibTransId="{A0ED2B23-DEE6-48B4-9337-26E0E83E0A22}"/>
    <dgm:cxn modelId="{ACB81BED-ABE3-9645-A338-BD2F2F759801}" type="presOf" srcId="{42D6C0F0-DBDB-4399-B54A-F66003D08DD2}" destId="{625A7BE1-F5E1-C04D-8D20-01ABF211B1E6}" srcOrd="0" destOrd="0" presId="urn:microsoft.com/office/officeart/2016/7/layout/LinearArrowProcessNumbered"/>
    <dgm:cxn modelId="{1426DBEE-F467-494E-837E-F34C60C1C2F0}" type="presOf" srcId="{122D391F-8941-44A3-9624-24B370D3AD0A}" destId="{7DA17054-7F9D-6149-BBA9-D051593A0166}" srcOrd="0" destOrd="0" presId="urn:microsoft.com/office/officeart/2016/7/layout/LinearArrowProcessNumbered"/>
    <dgm:cxn modelId="{9D5A2BF7-E873-364D-BCAE-7FA4CC8A07FD}" type="presOf" srcId="{A0ED2B23-DEE6-48B4-9337-26E0E83E0A22}" destId="{3140587B-D90A-E648-B328-A07B14069313}" srcOrd="0" destOrd="0" presId="urn:microsoft.com/office/officeart/2016/7/layout/LinearArrowProcessNumbered"/>
    <dgm:cxn modelId="{CA440EFC-9C57-4E25-A612-259249EEC5BD}" srcId="{57A6DDC6-5959-4B9E-9370-5393530EFA41}" destId="{21C03848-D1B3-4BF1-A7B0-D9B211618E56}" srcOrd="4" destOrd="0" parTransId="{449B19F0-9E85-4B0B-8EF8-D59ABDF0946F}" sibTransId="{4B91574D-5BFD-4E63-A9DF-8C7C7FF9A8A4}"/>
    <dgm:cxn modelId="{717A1BFC-813D-41BD-84E3-C93BE72ADA0A}" srcId="{57A6DDC6-5959-4B9E-9370-5393530EFA41}" destId="{30050DE2-7340-4128-B150-224AD02D5F51}" srcOrd="1" destOrd="0" parTransId="{9F44C728-EA64-4AEA-AD05-8F0D0DFDAFFF}" sibTransId="{3994091F-144F-4AA7-A92E-1308B954850E}"/>
    <dgm:cxn modelId="{460AC466-8F35-3B47-B494-87FB23829CC0}" type="presParOf" srcId="{0169F62B-A768-F946-ABBE-2E875E204FAD}" destId="{57C9FFDB-3D3C-E148-AAC2-007D53E0FBE6}" srcOrd="0" destOrd="0" presId="urn:microsoft.com/office/officeart/2016/7/layout/LinearArrowProcessNumbered"/>
    <dgm:cxn modelId="{64D0711C-8EF5-7145-8663-0220E8DA2968}" type="presParOf" srcId="{57C9FFDB-3D3C-E148-AAC2-007D53E0FBE6}" destId="{74DBDF6E-9996-1744-952D-8682D921636F}" srcOrd="0" destOrd="0" presId="urn:microsoft.com/office/officeart/2016/7/layout/LinearArrowProcessNumbered"/>
    <dgm:cxn modelId="{CF992BA4-2C4A-F046-B974-DEA3D5F5512C}" type="presParOf" srcId="{57C9FFDB-3D3C-E148-AAC2-007D53E0FBE6}" destId="{C4780095-4A57-9042-8AD7-9D09EF0C8EBB}" srcOrd="1" destOrd="0" presId="urn:microsoft.com/office/officeart/2016/7/layout/LinearArrowProcessNumbered"/>
    <dgm:cxn modelId="{3654F9A5-AD88-4B43-B4A2-A8FD1F344445}" type="presParOf" srcId="{C4780095-4A57-9042-8AD7-9D09EF0C8EBB}" destId="{1C01A521-EB53-5B4E-B957-96BDAB95FAB6}" srcOrd="0" destOrd="0" presId="urn:microsoft.com/office/officeart/2016/7/layout/LinearArrowProcessNumbered"/>
    <dgm:cxn modelId="{1245A635-23B2-E446-9B0B-BEF04A888170}" type="presParOf" srcId="{C4780095-4A57-9042-8AD7-9D09EF0C8EBB}" destId="{D3C1DC7F-F625-DE4A-9E22-8CE05E131FA0}" srcOrd="1" destOrd="0" presId="urn:microsoft.com/office/officeart/2016/7/layout/LinearArrowProcessNumbered"/>
    <dgm:cxn modelId="{1BFE521E-5152-F242-BC7B-287F92B4E87C}" type="presParOf" srcId="{C4780095-4A57-9042-8AD7-9D09EF0C8EBB}" destId="{DB0059F4-3C7E-E94E-8230-BA796520F233}" srcOrd="2" destOrd="0" presId="urn:microsoft.com/office/officeart/2016/7/layout/LinearArrowProcessNumbered"/>
    <dgm:cxn modelId="{55BAE028-FBF7-764A-AC3C-CC2D4E95D5BD}" type="presParOf" srcId="{C4780095-4A57-9042-8AD7-9D09EF0C8EBB}" destId="{9F1BEDC2-7946-234F-B331-7FED612F8775}" srcOrd="3" destOrd="0" presId="urn:microsoft.com/office/officeart/2016/7/layout/LinearArrowProcessNumbered"/>
    <dgm:cxn modelId="{E0E9577C-DE91-3842-8390-7726630BF132}" type="presParOf" srcId="{57C9FFDB-3D3C-E148-AAC2-007D53E0FBE6}" destId="{7DA17054-7F9D-6149-BBA9-D051593A0166}" srcOrd="2" destOrd="0" presId="urn:microsoft.com/office/officeart/2016/7/layout/LinearArrowProcessNumbered"/>
    <dgm:cxn modelId="{07196DE5-A45B-F641-BC76-8131C95E6A95}" type="presParOf" srcId="{0169F62B-A768-F946-ABBE-2E875E204FAD}" destId="{1A91EFE5-B81F-ED4A-AE13-7BE930D69473}" srcOrd="1" destOrd="0" presId="urn:microsoft.com/office/officeart/2016/7/layout/LinearArrowProcessNumbered"/>
    <dgm:cxn modelId="{E6B97A44-4426-C640-85CD-9AE6A4D05CD1}" type="presParOf" srcId="{0169F62B-A768-F946-ABBE-2E875E204FAD}" destId="{CB2E2468-74B5-FB4E-A306-4835413EB273}" srcOrd="2" destOrd="0" presId="urn:microsoft.com/office/officeart/2016/7/layout/LinearArrowProcessNumbered"/>
    <dgm:cxn modelId="{E39E5A63-6F39-984E-AEEC-7EB4BBF62CB9}" type="presParOf" srcId="{CB2E2468-74B5-FB4E-A306-4835413EB273}" destId="{114B25A2-79AA-D249-98CA-3D2EA4C7148A}" srcOrd="0" destOrd="0" presId="urn:microsoft.com/office/officeart/2016/7/layout/LinearArrowProcessNumbered"/>
    <dgm:cxn modelId="{4C8A4E45-77AC-584F-97B4-4CF0530CDAFB}" type="presParOf" srcId="{CB2E2468-74B5-FB4E-A306-4835413EB273}" destId="{DF6B6674-B88D-C847-A34C-198B492366BF}" srcOrd="1" destOrd="0" presId="urn:microsoft.com/office/officeart/2016/7/layout/LinearArrowProcessNumbered"/>
    <dgm:cxn modelId="{D832B541-0132-A94E-AB59-BD9AD6BE07B3}" type="presParOf" srcId="{DF6B6674-B88D-C847-A34C-198B492366BF}" destId="{72C56A64-6081-9148-A9E9-F8F458CCA3B4}" srcOrd="0" destOrd="0" presId="urn:microsoft.com/office/officeart/2016/7/layout/LinearArrowProcessNumbered"/>
    <dgm:cxn modelId="{D562AFC5-AD24-5948-BD84-6BEB5DD40198}" type="presParOf" srcId="{DF6B6674-B88D-C847-A34C-198B492366BF}" destId="{7C8B65BD-36FB-3F4C-BEDD-F7CE5E53F038}" srcOrd="1" destOrd="0" presId="urn:microsoft.com/office/officeart/2016/7/layout/LinearArrowProcessNumbered"/>
    <dgm:cxn modelId="{83C491B9-0AB6-DF4F-85EA-3B15BF7CFF4D}" type="presParOf" srcId="{DF6B6674-B88D-C847-A34C-198B492366BF}" destId="{7FEAEBF9-7C35-494B-969E-083D70A6B4EA}" srcOrd="2" destOrd="0" presId="urn:microsoft.com/office/officeart/2016/7/layout/LinearArrowProcessNumbered"/>
    <dgm:cxn modelId="{84A8FA70-26C6-7240-8842-D8257A7BE759}" type="presParOf" srcId="{DF6B6674-B88D-C847-A34C-198B492366BF}" destId="{8331FC87-FFFC-CA42-B604-7CCA4A1AB9EE}" srcOrd="3" destOrd="0" presId="urn:microsoft.com/office/officeart/2016/7/layout/LinearArrowProcessNumbered"/>
    <dgm:cxn modelId="{6E906607-EC3C-C249-8DB9-842322E9F347}" type="presParOf" srcId="{CB2E2468-74B5-FB4E-A306-4835413EB273}" destId="{B12836EB-9EEC-F545-980F-AEEA4D5D72D3}" srcOrd="2" destOrd="0" presId="urn:microsoft.com/office/officeart/2016/7/layout/LinearArrowProcessNumbered"/>
    <dgm:cxn modelId="{1053871E-3B8F-A449-A534-AC1E08DAE7BA}" type="presParOf" srcId="{0169F62B-A768-F946-ABBE-2E875E204FAD}" destId="{323C5E07-8C7C-FF46-B155-E033446CE5D7}" srcOrd="3" destOrd="0" presId="urn:microsoft.com/office/officeart/2016/7/layout/LinearArrowProcessNumbered"/>
    <dgm:cxn modelId="{AABA0576-8D11-3446-AF79-E775B0D7F384}" type="presParOf" srcId="{0169F62B-A768-F946-ABBE-2E875E204FAD}" destId="{2E17D986-CAF2-ED43-A58B-A954DE670519}" srcOrd="4" destOrd="0" presId="urn:microsoft.com/office/officeart/2016/7/layout/LinearArrowProcessNumbered"/>
    <dgm:cxn modelId="{3BF22972-6CBC-E64B-BBB5-FD8CF5CDF0F3}" type="presParOf" srcId="{2E17D986-CAF2-ED43-A58B-A954DE670519}" destId="{4CE66475-AA7E-774F-ABD1-D1A07B2DA712}" srcOrd="0" destOrd="0" presId="urn:microsoft.com/office/officeart/2016/7/layout/LinearArrowProcessNumbered"/>
    <dgm:cxn modelId="{20B08F4B-AC17-0F41-B943-560B2B6B6645}" type="presParOf" srcId="{2E17D986-CAF2-ED43-A58B-A954DE670519}" destId="{25B11F84-798E-9245-BAFA-362782D413DE}" srcOrd="1" destOrd="0" presId="urn:microsoft.com/office/officeart/2016/7/layout/LinearArrowProcessNumbered"/>
    <dgm:cxn modelId="{9FB1C0D1-0DF7-AB4C-892E-24BD3D625480}" type="presParOf" srcId="{25B11F84-798E-9245-BAFA-362782D413DE}" destId="{7C856896-9176-3A4E-9A52-68CAF97DDDCE}" srcOrd="0" destOrd="0" presId="urn:microsoft.com/office/officeart/2016/7/layout/LinearArrowProcessNumbered"/>
    <dgm:cxn modelId="{17A783D1-79A2-464E-A29C-4F9FD4F1EFEA}" type="presParOf" srcId="{25B11F84-798E-9245-BAFA-362782D413DE}" destId="{A6F09DD2-3E13-9B4C-BCA7-55CA25D460EF}" srcOrd="1" destOrd="0" presId="urn:microsoft.com/office/officeart/2016/7/layout/LinearArrowProcessNumbered"/>
    <dgm:cxn modelId="{E8FF010E-583B-3F44-9535-590B48640E2F}" type="presParOf" srcId="{25B11F84-798E-9245-BAFA-362782D413DE}" destId="{3140587B-D90A-E648-B328-A07B14069313}" srcOrd="2" destOrd="0" presId="urn:microsoft.com/office/officeart/2016/7/layout/LinearArrowProcessNumbered"/>
    <dgm:cxn modelId="{3D3FEB48-E921-654F-91A3-06B59C37B3E3}" type="presParOf" srcId="{25B11F84-798E-9245-BAFA-362782D413DE}" destId="{AE8C81C5-3249-704F-AD7F-A47948D70B80}" srcOrd="3" destOrd="0" presId="urn:microsoft.com/office/officeart/2016/7/layout/LinearArrowProcessNumbered"/>
    <dgm:cxn modelId="{C201FD03-1C7C-8542-BC86-F02069039B2C}" type="presParOf" srcId="{2E17D986-CAF2-ED43-A58B-A954DE670519}" destId="{D217567F-BD6F-D34B-BE4B-6DB74291FD94}" srcOrd="2" destOrd="0" presId="urn:microsoft.com/office/officeart/2016/7/layout/LinearArrowProcessNumbered"/>
    <dgm:cxn modelId="{9CE673B6-E4FF-2D4F-AD37-D4ADFB943289}" type="presParOf" srcId="{0169F62B-A768-F946-ABBE-2E875E204FAD}" destId="{8CF26A7C-C9AC-2C47-8FD4-81BD80040D1B}" srcOrd="5" destOrd="0" presId="urn:microsoft.com/office/officeart/2016/7/layout/LinearArrowProcessNumbered"/>
    <dgm:cxn modelId="{76D853DE-FCA7-3D46-ABBA-A20393F671BA}" type="presParOf" srcId="{0169F62B-A768-F946-ABBE-2E875E204FAD}" destId="{CDCBE2AC-993C-9547-B91F-F6D7D6BA56D3}" srcOrd="6" destOrd="0" presId="urn:microsoft.com/office/officeart/2016/7/layout/LinearArrowProcessNumbered"/>
    <dgm:cxn modelId="{32BB4D67-32AE-2F4C-8792-5A1095ACBADD}" type="presParOf" srcId="{CDCBE2AC-993C-9547-B91F-F6D7D6BA56D3}" destId="{51C15EF3-E3AF-284B-898A-B6971180CACD}" srcOrd="0" destOrd="0" presId="urn:microsoft.com/office/officeart/2016/7/layout/LinearArrowProcessNumbered"/>
    <dgm:cxn modelId="{CD29C78B-2B5A-024E-AFEA-8170941BED67}" type="presParOf" srcId="{CDCBE2AC-993C-9547-B91F-F6D7D6BA56D3}" destId="{D1425FA1-6BDC-C848-B6B8-2C6D6DFC9034}" srcOrd="1" destOrd="0" presId="urn:microsoft.com/office/officeart/2016/7/layout/LinearArrowProcessNumbered"/>
    <dgm:cxn modelId="{E876CD01-97E0-C647-B3CC-43D8123CE6F2}" type="presParOf" srcId="{D1425FA1-6BDC-C848-B6B8-2C6D6DFC9034}" destId="{72D6A6C1-9275-AD4E-9A9D-2909E48F1275}" srcOrd="0" destOrd="0" presId="urn:microsoft.com/office/officeart/2016/7/layout/LinearArrowProcessNumbered"/>
    <dgm:cxn modelId="{20E7EA6F-404D-AA46-9B91-6AA77BF7308B}" type="presParOf" srcId="{D1425FA1-6BDC-C848-B6B8-2C6D6DFC9034}" destId="{93A50C03-DDEC-144D-935D-3D3467B27C8C}" srcOrd="1" destOrd="0" presId="urn:microsoft.com/office/officeart/2016/7/layout/LinearArrowProcessNumbered"/>
    <dgm:cxn modelId="{3E321EB6-28D5-724D-9F1D-69E181FB24B1}" type="presParOf" srcId="{D1425FA1-6BDC-C848-B6B8-2C6D6DFC9034}" destId="{625A7BE1-F5E1-C04D-8D20-01ABF211B1E6}" srcOrd="2" destOrd="0" presId="urn:microsoft.com/office/officeart/2016/7/layout/LinearArrowProcessNumbered"/>
    <dgm:cxn modelId="{414C7A80-9BAB-5040-BA4B-CF27A35852ED}" type="presParOf" srcId="{D1425FA1-6BDC-C848-B6B8-2C6D6DFC9034}" destId="{9F5AAEE6-F285-9747-84A3-7EF774B148BD}" srcOrd="3" destOrd="0" presId="urn:microsoft.com/office/officeart/2016/7/layout/LinearArrowProcessNumbered"/>
    <dgm:cxn modelId="{D9FE0BE9-80DE-1E46-8267-5B9DEA8EF924}" type="presParOf" srcId="{CDCBE2AC-993C-9547-B91F-F6D7D6BA56D3}" destId="{C87B60F5-2D81-F24C-B488-E3E4ACF26211}" srcOrd="2" destOrd="0" presId="urn:microsoft.com/office/officeart/2016/7/layout/LinearArrowProcessNumbered"/>
    <dgm:cxn modelId="{DF4D7F3C-7437-3F49-AC8E-1CFF705C07EC}" type="presParOf" srcId="{0169F62B-A768-F946-ABBE-2E875E204FAD}" destId="{E3A423F1-4F70-EF48-A783-A1B083845747}" srcOrd="7" destOrd="0" presId="urn:microsoft.com/office/officeart/2016/7/layout/LinearArrowProcessNumbered"/>
    <dgm:cxn modelId="{5826613E-16D6-0643-A63D-0552874D5B0B}" type="presParOf" srcId="{0169F62B-A768-F946-ABBE-2E875E204FAD}" destId="{C864168F-2290-2F4D-9AF4-1556B047FB1A}" srcOrd="8" destOrd="0" presId="urn:microsoft.com/office/officeart/2016/7/layout/LinearArrowProcessNumbered"/>
    <dgm:cxn modelId="{001B071E-B03B-9740-B99E-0B513B9E7334}" type="presParOf" srcId="{C864168F-2290-2F4D-9AF4-1556B047FB1A}" destId="{F6EACF72-472D-8045-A368-CB23791A08CB}" srcOrd="0" destOrd="0" presId="urn:microsoft.com/office/officeart/2016/7/layout/LinearArrowProcessNumbered"/>
    <dgm:cxn modelId="{6D90CAB8-8406-764D-A986-9B155E738ED2}" type="presParOf" srcId="{C864168F-2290-2F4D-9AF4-1556B047FB1A}" destId="{E4215B3E-6F2F-8E46-A43D-8916C797F089}" srcOrd="1" destOrd="0" presId="urn:microsoft.com/office/officeart/2016/7/layout/LinearArrowProcessNumbered"/>
    <dgm:cxn modelId="{566DC359-F6AD-4C4E-A664-87D0A4434E15}" type="presParOf" srcId="{E4215B3E-6F2F-8E46-A43D-8916C797F089}" destId="{A8BC22CE-A4EF-1C45-83C0-34022DA84B7F}" srcOrd="0" destOrd="0" presId="urn:microsoft.com/office/officeart/2016/7/layout/LinearArrowProcessNumbered"/>
    <dgm:cxn modelId="{8F3B8FCB-3000-154A-BAC9-30315309A895}" type="presParOf" srcId="{E4215B3E-6F2F-8E46-A43D-8916C797F089}" destId="{234B1D34-BC7B-524F-AB3D-A1EE33193799}" srcOrd="1" destOrd="0" presId="urn:microsoft.com/office/officeart/2016/7/layout/LinearArrowProcessNumbered"/>
    <dgm:cxn modelId="{E9B37B3D-1099-0741-8324-E3ED4E251595}" type="presParOf" srcId="{E4215B3E-6F2F-8E46-A43D-8916C797F089}" destId="{7D93FD5E-0FDE-D743-B949-7430E7D71D90}" srcOrd="2" destOrd="0" presId="urn:microsoft.com/office/officeart/2016/7/layout/LinearArrowProcessNumbered"/>
    <dgm:cxn modelId="{4B1DBF89-DC15-5845-8234-D6F3E8180AFF}" type="presParOf" srcId="{E4215B3E-6F2F-8E46-A43D-8916C797F089}" destId="{E894B841-9B3B-E84E-9682-4F7A644F20AD}" srcOrd="3" destOrd="0" presId="urn:microsoft.com/office/officeart/2016/7/layout/LinearArrowProcessNumbered"/>
    <dgm:cxn modelId="{00A7CBA6-7992-6C48-9746-1046E81E952A}" type="presParOf" srcId="{C864168F-2290-2F4D-9AF4-1556B047FB1A}" destId="{AF7EA1F4-67B1-6F45-AEAA-08E535B3C38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8F09-0B80-6D44-81FF-39EF80979B37}">
      <dsp:nvSpPr>
        <dsp:cNvPr id="0" name=""/>
        <dsp:cNvSpPr/>
      </dsp:nvSpPr>
      <dsp:spPr>
        <a:xfrm>
          <a:off x="0" y="26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2DB55-B973-E04A-B3CF-1AE89E9B3378}">
      <dsp:nvSpPr>
        <dsp:cNvPr id="0" name=""/>
        <dsp:cNvSpPr/>
      </dsp:nvSpPr>
      <dsp:spPr>
        <a:xfrm>
          <a:off x="0" y="2643"/>
          <a:ext cx="6263640" cy="180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Goal setting is the cornerstone of hope.</a:t>
          </a:r>
        </a:p>
      </dsp:txBody>
      <dsp:txXfrm>
        <a:off x="0" y="2643"/>
        <a:ext cx="6263640" cy="1802653"/>
      </dsp:txXfrm>
    </dsp:sp>
    <dsp:sp modelId="{EACB1350-DC6E-244D-AFB6-3B39ADC6B8E0}">
      <dsp:nvSpPr>
        <dsp:cNvPr id="0" name=""/>
        <dsp:cNvSpPr/>
      </dsp:nvSpPr>
      <dsp:spPr>
        <a:xfrm>
          <a:off x="0" y="1805297"/>
          <a:ext cx="626364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401B0-F495-4F4D-8448-FB7EAEE5F0EE}">
      <dsp:nvSpPr>
        <dsp:cNvPr id="0" name=""/>
        <dsp:cNvSpPr/>
      </dsp:nvSpPr>
      <dsp:spPr>
        <a:xfrm>
          <a:off x="0" y="1805297"/>
          <a:ext cx="6263640" cy="180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Pathways</a:t>
          </a:r>
          <a:r>
            <a:rPr lang="en-US" sz="2800" kern="1200" dirty="0"/>
            <a:t> refers to the ability to identify routes toward goals and to find new routes (problem solve) around obstacles if necessary.</a:t>
          </a:r>
        </a:p>
      </dsp:txBody>
      <dsp:txXfrm>
        <a:off x="0" y="1805297"/>
        <a:ext cx="6263640" cy="1802653"/>
      </dsp:txXfrm>
    </dsp:sp>
    <dsp:sp modelId="{82C05220-DFFD-ED4F-918D-4233FB92F75B}">
      <dsp:nvSpPr>
        <dsp:cNvPr id="0" name=""/>
        <dsp:cNvSpPr/>
      </dsp:nvSpPr>
      <dsp:spPr>
        <a:xfrm>
          <a:off x="0" y="3607950"/>
          <a:ext cx="626364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9C8B4-BFAC-DA41-B7B0-99FF73B5DB09}">
      <dsp:nvSpPr>
        <dsp:cNvPr id="0" name=""/>
        <dsp:cNvSpPr/>
      </dsp:nvSpPr>
      <dsp:spPr>
        <a:xfrm>
          <a:off x="0" y="3607950"/>
          <a:ext cx="6263640" cy="180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Agency</a:t>
          </a:r>
          <a:r>
            <a:rPr lang="en-US" sz="2800" kern="1200"/>
            <a:t> (Willpower) is the ability to sustain motivation to move along these pathways.</a:t>
          </a:r>
        </a:p>
      </dsp:txBody>
      <dsp:txXfrm>
        <a:off x="0" y="3607950"/>
        <a:ext cx="6263640" cy="1802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BCBDB-2781-4309-8A9A-5907BE9AB428}">
      <dsp:nvSpPr>
        <dsp:cNvPr id="0" name=""/>
        <dsp:cNvSpPr/>
      </dsp:nvSpPr>
      <dsp:spPr>
        <a:xfrm rot="20057846">
          <a:off x="285679" y="926441"/>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2E7A6-E080-4BD3-A2D6-8E7FCFBC99E7}">
      <dsp:nvSpPr>
        <dsp:cNvPr id="0" name=""/>
        <dsp:cNvSpPr/>
      </dsp:nvSpPr>
      <dsp:spPr>
        <a:xfrm>
          <a:off x="70101" y="24530"/>
          <a:ext cx="1369652" cy="958712"/>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HOPE</a:t>
          </a:r>
        </a:p>
      </dsp:txBody>
      <dsp:txXfrm>
        <a:off x="116910" y="71339"/>
        <a:ext cx="1276034" cy="865094"/>
      </dsp:txXfrm>
    </dsp:sp>
    <dsp:sp modelId="{5A5AFF56-0B17-4E09-B422-261CF430115A}">
      <dsp:nvSpPr>
        <dsp:cNvPr id="0" name=""/>
        <dsp:cNvSpPr/>
      </dsp:nvSpPr>
      <dsp:spPr>
        <a:xfrm>
          <a:off x="1695276" y="115965"/>
          <a:ext cx="996154" cy="774873"/>
        </a:xfrm>
        <a:prstGeom prst="rect">
          <a:avLst/>
        </a:prstGeom>
        <a:noFill/>
        <a:ln>
          <a:noFill/>
        </a:ln>
        <a:effectLst/>
      </dsp:spPr>
      <dsp:style>
        <a:lnRef idx="0">
          <a:scrgbClr r="0" g="0" b="0"/>
        </a:lnRef>
        <a:fillRef idx="0">
          <a:scrgbClr r="0" g="0" b="0"/>
        </a:fillRef>
        <a:effectRef idx="0">
          <a:scrgbClr r="0" g="0" b="0"/>
        </a:effectRef>
        <a:fontRef idx="minor"/>
      </dsp:style>
    </dsp:sp>
    <dsp:sp modelId="{63683D77-A1FF-476F-A81B-EB75D6449E70}">
      <dsp:nvSpPr>
        <dsp:cNvPr id="0" name=""/>
        <dsp:cNvSpPr/>
      </dsp:nvSpPr>
      <dsp:spPr>
        <a:xfrm rot="20240954">
          <a:off x="1421266" y="2003392"/>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FC806-53CA-42AA-97D9-E21C0CE9FAA0}">
      <dsp:nvSpPr>
        <dsp:cNvPr id="0" name=""/>
        <dsp:cNvSpPr/>
      </dsp:nvSpPr>
      <dsp:spPr>
        <a:xfrm>
          <a:off x="1205688" y="1101481"/>
          <a:ext cx="1369652" cy="958712"/>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Anger</a:t>
          </a:r>
        </a:p>
      </dsp:txBody>
      <dsp:txXfrm>
        <a:off x="1252497" y="1148290"/>
        <a:ext cx="1276034" cy="865094"/>
      </dsp:txXfrm>
    </dsp:sp>
    <dsp:sp modelId="{D0AA0E9B-B591-4596-B321-495C6350CFBF}">
      <dsp:nvSpPr>
        <dsp:cNvPr id="0" name=""/>
        <dsp:cNvSpPr/>
      </dsp:nvSpPr>
      <dsp:spPr>
        <a:xfrm>
          <a:off x="2613174" y="1176946"/>
          <a:ext cx="2234534"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j-lt"/>
              <a:cs typeface="Times New Roman" panose="02020603050405020304" pitchFamily="18" charset="0"/>
            </a:rPr>
            <a:t>Goal is significantly blocked.</a:t>
          </a:r>
        </a:p>
      </dsp:txBody>
      <dsp:txXfrm>
        <a:off x="2613174" y="1176946"/>
        <a:ext cx="2234534" cy="774873"/>
      </dsp:txXfrm>
    </dsp:sp>
    <dsp:sp modelId="{9B0040E1-A0B7-4CA2-9EC7-5B7E909FCE3D}">
      <dsp:nvSpPr>
        <dsp:cNvPr id="0" name=""/>
        <dsp:cNvSpPr/>
      </dsp:nvSpPr>
      <dsp:spPr>
        <a:xfrm rot="20339964">
          <a:off x="2556854" y="3080342"/>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7674B-7F1A-44D9-82AB-09FADB3870B7}">
      <dsp:nvSpPr>
        <dsp:cNvPr id="0" name=""/>
        <dsp:cNvSpPr/>
      </dsp:nvSpPr>
      <dsp:spPr>
        <a:xfrm>
          <a:off x="2341276" y="2178431"/>
          <a:ext cx="1369652" cy="958712"/>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DESPAIR</a:t>
          </a:r>
        </a:p>
      </dsp:txBody>
      <dsp:txXfrm>
        <a:off x="2388085" y="2225240"/>
        <a:ext cx="1276034" cy="865094"/>
      </dsp:txXfrm>
    </dsp:sp>
    <dsp:sp modelId="{97EC6B9A-8D56-4C03-A447-7173B9D3CAEC}">
      <dsp:nvSpPr>
        <dsp:cNvPr id="0" name=""/>
        <dsp:cNvSpPr/>
      </dsp:nvSpPr>
      <dsp:spPr>
        <a:xfrm>
          <a:off x="3739183" y="2222421"/>
          <a:ext cx="2650160"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j-lt"/>
              <a:cs typeface="Times New Roman" panose="02020603050405020304" pitchFamily="18" charset="0"/>
            </a:rPr>
            <a:t>Unable to adjust goal. Pathways are unavailable</a:t>
          </a:r>
          <a:r>
            <a:rPr lang="en-US" sz="1700" kern="1200" dirty="0">
              <a:latin typeface="Times New Roman" panose="02020603050405020304" pitchFamily="18" charset="0"/>
              <a:cs typeface="Times New Roman" panose="02020603050405020304" pitchFamily="18" charset="0"/>
            </a:rPr>
            <a:t>.</a:t>
          </a:r>
        </a:p>
      </dsp:txBody>
      <dsp:txXfrm>
        <a:off x="3739183" y="2222421"/>
        <a:ext cx="2650160" cy="774873"/>
      </dsp:txXfrm>
    </dsp:sp>
    <dsp:sp modelId="{51A2AAC5-14A2-421C-9DC0-5A0C86F32CE2}">
      <dsp:nvSpPr>
        <dsp:cNvPr id="0" name=""/>
        <dsp:cNvSpPr/>
      </dsp:nvSpPr>
      <dsp:spPr>
        <a:xfrm>
          <a:off x="3476864" y="3255381"/>
          <a:ext cx="1369652" cy="958712"/>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APATHY</a:t>
          </a:r>
        </a:p>
        <a:p>
          <a:pPr marL="0" lvl="0" indent="0" algn="ctr" defTabSz="933450">
            <a:lnSpc>
              <a:spcPct val="90000"/>
            </a:lnSpc>
            <a:spcBef>
              <a:spcPct val="0"/>
            </a:spcBef>
            <a:spcAft>
              <a:spcPct val="35000"/>
            </a:spcAft>
            <a:buNone/>
          </a:pPr>
          <a:r>
            <a:rPr lang="en-US" sz="1400" b="1" kern="1200"/>
            <a:t>(Hopeless)</a:t>
          </a:r>
        </a:p>
      </dsp:txBody>
      <dsp:txXfrm>
        <a:off x="3523673" y="3302190"/>
        <a:ext cx="1276034" cy="865094"/>
      </dsp:txXfrm>
    </dsp:sp>
    <dsp:sp modelId="{ECA4EE8F-2834-474C-8F61-1384E477C90C}">
      <dsp:nvSpPr>
        <dsp:cNvPr id="0" name=""/>
        <dsp:cNvSpPr/>
      </dsp:nvSpPr>
      <dsp:spPr>
        <a:xfrm>
          <a:off x="4880095" y="3355890"/>
          <a:ext cx="1883569"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cs typeface="Times New Roman" panose="02020603050405020304" pitchFamily="18" charset="0"/>
            </a:rPr>
            <a:t>Loss of Motivation</a:t>
          </a:r>
        </a:p>
      </dsp:txBody>
      <dsp:txXfrm>
        <a:off x="4880095" y="3355890"/>
        <a:ext cx="1883569" cy="774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BCBDB-2781-4309-8A9A-5907BE9AB428}">
      <dsp:nvSpPr>
        <dsp:cNvPr id="0" name=""/>
        <dsp:cNvSpPr/>
      </dsp:nvSpPr>
      <dsp:spPr>
        <a:xfrm rot="20817436">
          <a:off x="5790404" y="1149585"/>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2E7A6-E080-4BD3-A2D6-8E7FCFBC99E7}">
      <dsp:nvSpPr>
        <dsp:cNvPr id="0" name=""/>
        <dsp:cNvSpPr/>
      </dsp:nvSpPr>
      <dsp:spPr>
        <a:xfrm>
          <a:off x="5731052" y="24199"/>
          <a:ext cx="1472157" cy="945785"/>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a:ea typeface="+mn-ea"/>
              <a:cs typeface="+mn-cs"/>
            </a:rPr>
            <a:t>HOPE</a:t>
          </a:r>
        </a:p>
      </dsp:txBody>
      <dsp:txXfrm>
        <a:off x="5777230" y="70377"/>
        <a:ext cx="1379801" cy="853429"/>
      </dsp:txXfrm>
    </dsp:sp>
    <dsp:sp modelId="{5A5AFF56-0B17-4E09-B422-261CF430115A}">
      <dsp:nvSpPr>
        <dsp:cNvPr id="0" name=""/>
        <dsp:cNvSpPr/>
      </dsp:nvSpPr>
      <dsp:spPr>
        <a:xfrm>
          <a:off x="4033082" y="123651"/>
          <a:ext cx="1674462" cy="764425"/>
        </a:xfrm>
        <a:prstGeom prst="rect">
          <a:avLst/>
        </a:prstGeom>
        <a:noFill/>
        <a:ln>
          <a:noFill/>
        </a:ln>
        <a:effectLst/>
      </dsp:spPr>
      <dsp:style>
        <a:lnRef idx="0">
          <a:scrgbClr r="0" g="0" b="0"/>
        </a:lnRef>
        <a:fillRef idx="0">
          <a:scrgbClr r="0" g="0" b="0"/>
        </a:fillRef>
        <a:effectRef idx="0">
          <a:scrgbClr r="0" g="0" b="0"/>
        </a:effectRef>
        <a:fontRef idx="minor"/>
      </dsp:style>
    </dsp:sp>
    <dsp:sp modelId="{63683D77-A1FF-476F-A81B-EB75D6449E70}">
      <dsp:nvSpPr>
        <dsp:cNvPr id="0" name=""/>
        <dsp:cNvSpPr/>
      </dsp:nvSpPr>
      <dsp:spPr>
        <a:xfrm rot="20854741">
          <a:off x="4472732" y="2222561"/>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FC806-53CA-42AA-97D9-E21C0CE9FAA0}">
      <dsp:nvSpPr>
        <dsp:cNvPr id="0" name=""/>
        <dsp:cNvSpPr/>
      </dsp:nvSpPr>
      <dsp:spPr>
        <a:xfrm>
          <a:off x="4392216" y="1086629"/>
          <a:ext cx="1502477" cy="945785"/>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a:ea typeface="+mn-ea"/>
              <a:cs typeface="+mn-cs"/>
            </a:rPr>
            <a:t>Creating Future Memories of Success</a:t>
          </a:r>
        </a:p>
      </dsp:txBody>
      <dsp:txXfrm>
        <a:off x="4438394" y="1132807"/>
        <a:ext cx="1410121" cy="853429"/>
      </dsp:txXfrm>
    </dsp:sp>
    <dsp:sp modelId="{D0AA0E9B-B591-4596-B321-495C6350CFBF}">
      <dsp:nvSpPr>
        <dsp:cNvPr id="0" name=""/>
        <dsp:cNvSpPr/>
      </dsp:nvSpPr>
      <dsp:spPr>
        <a:xfrm>
          <a:off x="1704380" y="1150122"/>
          <a:ext cx="2641197"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Progress Reinforces Pathway/Agency Relationship</a:t>
          </a:r>
        </a:p>
      </dsp:txBody>
      <dsp:txXfrm>
        <a:off x="1704380" y="1150122"/>
        <a:ext cx="2641197" cy="764425"/>
      </dsp:txXfrm>
    </dsp:sp>
    <dsp:sp modelId="{9B0040E1-A0B7-4CA2-9EC7-5B7E909FCE3D}">
      <dsp:nvSpPr>
        <dsp:cNvPr id="0" name=""/>
        <dsp:cNvSpPr/>
      </dsp:nvSpPr>
      <dsp:spPr>
        <a:xfrm rot="20684361">
          <a:off x="3183671" y="3272719"/>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7674B-7F1A-44D9-82AB-09FADB3870B7}">
      <dsp:nvSpPr>
        <dsp:cNvPr id="0" name=""/>
        <dsp:cNvSpPr/>
      </dsp:nvSpPr>
      <dsp:spPr>
        <a:xfrm>
          <a:off x="3045394" y="2149059"/>
          <a:ext cx="1540783" cy="945785"/>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a:ea typeface="+mn-ea"/>
              <a:cs typeface="+mn-cs"/>
            </a:rPr>
            <a:t>Viable Pathways</a:t>
          </a:r>
        </a:p>
      </dsp:txBody>
      <dsp:txXfrm>
        <a:off x="3091572" y="2195237"/>
        <a:ext cx="1448427" cy="853429"/>
      </dsp:txXfrm>
    </dsp:sp>
    <dsp:sp modelId="{97EC6B9A-8D56-4C03-A447-7173B9D3CAEC}">
      <dsp:nvSpPr>
        <dsp:cNvPr id="0" name=""/>
        <dsp:cNvSpPr/>
      </dsp:nvSpPr>
      <dsp:spPr>
        <a:xfrm>
          <a:off x="966650" y="2218064"/>
          <a:ext cx="1988177"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Barriers are Considered and Pathways Adjusted</a:t>
          </a:r>
        </a:p>
      </dsp:txBody>
      <dsp:txXfrm>
        <a:off x="966650" y="2218064"/>
        <a:ext cx="1988177" cy="764425"/>
      </dsp:txXfrm>
    </dsp:sp>
    <dsp:sp modelId="{51A2AAC5-14A2-421C-9DC0-5A0C86F32CE2}">
      <dsp:nvSpPr>
        <dsp:cNvPr id="0" name=""/>
        <dsp:cNvSpPr/>
      </dsp:nvSpPr>
      <dsp:spPr>
        <a:xfrm>
          <a:off x="1764619" y="3211489"/>
          <a:ext cx="1513043" cy="945785"/>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Goal Setting</a:t>
          </a:r>
        </a:p>
      </dsp:txBody>
      <dsp:txXfrm>
        <a:off x="1810797" y="3257667"/>
        <a:ext cx="1420687" cy="853429"/>
      </dsp:txXfrm>
    </dsp:sp>
    <dsp:sp modelId="{ECA4EE8F-2834-474C-8F61-1384E477C90C}">
      <dsp:nvSpPr>
        <dsp:cNvPr id="0" name=""/>
        <dsp:cNvSpPr/>
      </dsp:nvSpPr>
      <dsp:spPr>
        <a:xfrm>
          <a:off x="0" y="3363403"/>
          <a:ext cx="1868953"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Clarifying Goals Increases Agency</a:t>
          </a:r>
        </a:p>
      </dsp:txBody>
      <dsp:txXfrm>
        <a:off x="0" y="3363403"/>
        <a:ext cx="1868953" cy="764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1A521-EB53-5B4E-B957-96BDAB95FAB6}">
      <dsp:nvSpPr>
        <dsp:cNvPr id="0" name=""/>
        <dsp:cNvSpPr/>
      </dsp:nvSpPr>
      <dsp:spPr>
        <a:xfrm>
          <a:off x="1070225" y="752845"/>
          <a:ext cx="85513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C1DC7F-F625-DE4A-9E22-8CE05E131FA0}">
      <dsp:nvSpPr>
        <dsp:cNvPr id="0" name=""/>
        <dsp:cNvSpPr/>
      </dsp:nvSpPr>
      <dsp:spPr>
        <a:xfrm>
          <a:off x="1976669" y="681050"/>
          <a:ext cx="98340" cy="184708"/>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059F4-3C7E-E94E-8230-BA796520F233}">
      <dsp:nvSpPr>
        <dsp:cNvPr id="0" name=""/>
        <dsp:cNvSpPr/>
      </dsp:nvSpPr>
      <dsp:spPr>
        <a:xfrm>
          <a:off x="533051" y="322600"/>
          <a:ext cx="860563" cy="860563"/>
        </a:xfrm>
        <a:prstGeom prst="ellipse">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95" tIns="33395" rIns="33395" bIns="33395"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59078" y="448627"/>
        <a:ext cx="608509" cy="608509"/>
      </dsp:txXfrm>
    </dsp:sp>
    <dsp:sp modelId="{7DA17054-7F9D-6149-BBA9-D051593A0166}">
      <dsp:nvSpPr>
        <dsp:cNvPr id="0" name=""/>
        <dsp:cNvSpPr/>
      </dsp:nvSpPr>
      <dsp:spPr>
        <a:xfrm>
          <a:off x="1305" y="1348763"/>
          <a:ext cx="1924056" cy="1965600"/>
        </a:xfrm>
        <a:prstGeom prst="upArrowCallout">
          <a:avLst>
            <a:gd name="adj1" fmla="val 50000"/>
            <a:gd name="adj2" fmla="val 20000"/>
            <a:gd name="adj3" fmla="val 20000"/>
            <a:gd name="adj4" fmla="val 100000"/>
          </a:avLst>
        </a:prstGeom>
        <a:solidFill>
          <a:srgbClr val="0070C0">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2" tIns="165100" rIns="151772" bIns="165100" numCol="1" spcCol="1270" anchor="t" anchorCtr="0">
          <a:noAutofit/>
        </a:bodyPr>
        <a:lstStyle/>
        <a:p>
          <a:pPr marL="0" lvl="0" indent="0" algn="ctr" defTabSz="622300">
            <a:lnSpc>
              <a:spcPct val="90000"/>
            </a:lnSpc>
            <a:spcBef>
              <a:spcPct val="0"/>
            </a:spcBef>
            <a:spcAft>
              <a:spcPct val="35000"/>
            </a:spcAft>
            <a:buNone/>
          </a:pPr>
          <a:endParaRPr lang="en-US" sz="1400" b="1" kern="1200" dirty="0">
            <a:solidFill>
              <a:schemeClr val="bg1"/>
            </a:solidFill>
          </a:endParaRPr>
        </a:p>
        <a:p>
          <a:pPr marL="0" lvl="0" indent="0" algn="ctr" defTabSz="622300">
            <a:lnSpc>
              <a:spcPct val="90000"/>
            </a:lnSpc>
            <a:spcBef>
              <a:spcPct val="0"/>
            </a:spcBef>
            <a:spcAft>
              <a:spcPct val="35000"/>
            </a:spcAft>
            <a:buNone/>
          </a:pPr>
          <a:r>
            <a:rPr lang="en-US" sz="1400" b="1" kern="1200" dirty="0">
              <a:solidFill>
                <a:schemeClr val="bg1"/>
              </a:solidFill>
            </a:rPr>
            <a:t>INTRODUCTION TO THE SCIENCE AND POWER OF HOPE</a:t>
          </a:r>
        </a:p>
      </dsp:txBody>
      <dsp:txXfrm>
        <a:off x="1305" y="1733574"/>
        <a:ext cx="1924056" cy="1580789"/>
      </dsp:txXfrm>
    </dsp:sp>
    <dsp:sp modelId="{72C56A64-6081-9148-A9E9-F8F458CCA3B4}">
      <dsp:nvSpPr>
        <dsp:cNvPr id="0" name=""/>
        <dsp:cNvSpPr/>
      </dsp:nvSpPr>
      <dsp:spPr>
        <a:xfrm>
          <a:off x="2139145" y="752845"/>
          <a:ext cx="1924056"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8B65BD-36FB-3F4C-BEDD-F7CE5E53F038}">
      <dsp:nvSpPr>
        <dsp:cNvPr id="0" name=""/>
        <dsp:cNvSpPr/>
      </dsp:nvSpPr>
      <dsp:spPr>
        <a:xfrm>
          <a:off x="4114509" y="681050"/>
          <a:ext cx="98340" cy="184709"/>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EAEBF9-7C35-494B-969E-083D70A6B4EA}">
      <dsp:nvSpPr>
        <dsp:cNvPr id="0" name=""/>
        <dsp:cNvSpPr/>
      </dsp:nvSpPr>
      <dsp:spPr>
        <a:xfrm>
          <a:off x="2670891" y="322599"/>
          <a:ext cx="860563" cy="860563"/>
        </a:xfrm>
        <a:prstGeom prst="ellipse">
          <a:avLst/>
        </a:prstGeom>
        <a:solidFill>
          <a:schemeClr val="bg1">
            <a:lumMod val="8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95" tIns="33395" rIns="33395" bIns="33395" numCol="1" spcCol="1270" anchor="ctr" anchorCtr="0">
          <a:noAutofit/>
        </a:bodyPr>
        <a:lstStyle/>
        <a:p>
          <a:pPr marL="0" lvl="0" indent="0" algn="ctr" defTabSz="1689100">
            <a:lnSpc>
              <a:spcPct val="90000"/>
            </a:lnSpc>
            <a:spcBef>
              <a:spcPct val="0"/>
            </a:spcBef>
            <a:spcAft>
              <a:spcPct val="35000"/>
            </a:spcAft>
            <a:buNone/>
          </a:pPr>
          <a:r>
            <a:rPr lang="en-US" sz="3800" kern="1200" dirty="0"/>
            <a:t>2</a:t>
          </a:r>
        </a:p>
      </dsp:txBody>
      <dsp:txXfrm>
        <a:off x="2796918" y="448626"/>
        <a:ext cx="608509" cy="608509"/>
      </dsp:txXfrm>
    </dsp:sp>
    <dsp:sp modelId="{B12836EB-9EEC-F545-980F-AEEA4D5D72D3}">
      <dsp:nvSpPr>
        <dsp:cNvPr id="0" name=""/>
        <dsp:cNvSpPr/>
      </dsp:nvSpPr>
      <dsp:spPr>
        <a:xfrm>
          <a:off x="2139145" y="1348763"/>
          <a:ext cx="1924056" cy="1965600"/>
        </a:xfrm>
        <a:prstGeom prst="upArrowCallout">
          <a:avLst>
            <a:gd name="adj1" fmla="val 50000"/>
            <a:gd name="adj2" fmla="val 20000"/>
            <a:gd name="adj3" fmla="val 20000"/>
            <a:gd name="adj4" fmla="val 100000"/>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2" tIns="165100" rIns="151772" bIns="165100" numCol="1" spcCol="1270" anchor="t" anchorCtr="0">
          <a:noAutofit/>
        </a:bodyPr>
        <a:lstStyle/>
        <a:p>
          <a:pPr marL="0" lvl="0" indent="0" algn="ctr" defTabSz="622300">
            <a:lnSpc>
              <a:spcPct val="90000"/>
            </a:lnSpc>
            <a:spcBef>
              <a:spcPct val="0"/>
            </a:spcBef>
            <a:spcAft>
              <a:spcPct val="35000"/>
            </a:spcAft>
            <a:buNone/>
          </a:pPr>
          <a:r>
            <a:rPr lang="en-US" sz="1400" b="1" kern="1200" dirty="0"/>
            <a:t>LEADERSHIP ADOPTS A HOPE CENTERED VISION</a:t>
          </a:r>
        </a:p>
      </dsp:txBody>
      <dsp:txXfrm>
        <a:off x="2139145" y="1733574"/>
        <a:ext cx="1924056" cy="1580789"/>
      </dsp:txXfrm>
    </dsp:sp>
    <dsp:sp modelId="{7C856896-9176-3A4E-9A52-68CAF97DDDCE}">
      <dsp:nvSpPr>
        <dsp:cNvPr id="0" name=""/>
        <dsp:cNvSpPr/>
      </dsp:nvSpPr>
      <dsp:spPr>
        <a:xfrm>
          <a:off x="4276985" y="752845"/>
          <a:ext cx="1924056"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09DD2-3E13-9B4C-BCA7-55CA25D460EF}">
      <dsp:nvSpPr>
        <dsp:cNvPr id="0" name=""/>
        <dsp:cNvSpPr/>
      </dsp:nvSpPr>
      <dsp:spPr>
        <a:xfrm>
          <a:off x="6252350" y="681050"/>
          <a:ext cx="98340" cy="184709"/>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0587B-D90A-E648-B328-A07B14069313}">
      <dsp:nvSpPr>
        <dsp:cNvPr id="0" name=""/>
        <dsp:cNvSpPr/>
      </dsp:nvSpPr>
      <dsp:spPr>
        <a:xfrm>
          <a:off x="4808732" y="322599"/>
          <a:ext cx="860563" cy="860563"/>
        </a:xfrm>
        <a:prstGeom prst="ellipse">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95" tIns="33395" rIns="33395" bIns="33395"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934759" y="448626"/>
        <a:ext cx="608509" cy="608509"/>
      </dsp:txXfrm>
    </dsp:sp>
    <dsp:sp modelId="{D217567F-BD6F-D34B-BE4B-6DB74291FD94}">
      <dsp:nvSpPr>
        <dsp:cNvPr id="0" name=""/>
        <dsp:cNvSpPr/>
      </dsp:nvSpPr>
      <dsp:spPr>
        <a:xfrm>
          <a:off x="4276985" y="1348763"/>
          <a:ext cx="1924056" cy="1965600"/>
        </a:xfrm>
        <a:prstGeom prst="upArrowCallout">
          <a:avLst>
            <a:gd name="adj1" fmla="val 50000"/>
            <a:gd name="adj2" fmla="val 20000"/>
            <a:gd name="adj3" fmla="val 20000"/>
            <a:gd name="adj4" fmla="val 100000"/>
          </a:avLst>
        </a:prstGeom>
        <a:solidFill>
          <a:srgbClr val="0070C0">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2" tIns="165100" rIns="151772" bIns="165100"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ENGAGE IN HOPE AWARENESS TRAINING FOR STAFF, PARTNER AGENCIES, STAKEHOLDERS</a:t>
          </a:r>
        </a:p>
      </dsp:txBody>
      <dsp:txXfrm>
        <a:off x="4276985" y="1733574"/>
        <a:ext cx="1924056" cy="1580789"/>
      </dsp:txXfrm>
    </dsp:sp>
    <dsp:sp modelId="{72D6A6C1-9275-AD4E-9A9D-2909E48F1275}">
      <dsp:nvSpPr>
        <dsp:cNvPr id="0" name=""/>
        <dsp:cNvSpPr/>
      </dsp:nvSpPr>
      <dsp:spPr>
        <a:xfrm>
          <a:off x="6414826" y="752845"/>
          <a:ext cx="1924056"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50C03-DDEC-144D-935D-3D3467B27C8C}">
      <dsp:nvSpPr>
        <dsp:cNvPr id="0" name=""/>
        <dsp:cNvSpPr/>
      </dsp:nvSpPr>
      <dsp:spPr>
        <a:xfrm>
          <a:off x="8390190" y="681050"/>
          <a:ext cx="98340" cy="184709"/>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A7BE1-F5E1-C04D-8D20-01ABF211B1E6}">
      <dsp:nvSpPr>
        <dsp:cNvPr id="0" name=""/>
        <dsp:cNvSpPr/>
      </dsp:nvSpPr>
      <dsp:spPr>
        <a:xfrm>
          <a:off x="6946572" y="322599"/>
          <a:ext cx="860563" cy="860563"/>
        </a:xfrm>
        <a:prstGeom prst="ellipse">
          <a:avLst/>
        </a:prstGeom>
        <a:solidFill>
          <a:schemeClr val="bg1">
            <a:lumMod val="8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95" tIns="33395" rIns="33395" bIns="33395"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7072599" y="448626"/>
        <a:ext cx="608509" cy="608509"/>
      </dsp:txXfrm>
    </dsp:sp>
    <dsp:sp modelId="{C87B60F5-2D81-F24C-B488-E3E4ACF26211}">
      <dsp:nvSpPr>
        <dsp:cNvPr id="0" name=""/>
        <dsp:cNvSpPr/>
      </dsp:nvSpPr>
      <dsp:spPr>
        <a:xfrm>
          <a:off x="6414826" y="1348763"/>
          <a:ext cx="1924056"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2" tIns="165100" rIns="151772" bIns="165100" numCol="1" spcCol="1270" anchor="t" anchorCtr="0">
          <a:noAutofit/>
        </a:bodyPr>
        <a:lstStyle/>
        <a:p>
          <a:pPr marL="0" lvl="0" indent="0" algn="ctr" defTabSz="622300">
            <a:lnSpc>
              <a:spcPct val="90000"/>
            </a:lnSpc>
            <a:spcBef>
              <a:spcPct val="0"/>
            </a:spcBef>
            <a:spcAft>
              <a:spcPct val="35000"/>
            </a:spcAft>
            <a:buNone/>
          </a:pPr>
          <a:r>
            <a:rPr lang="en-US" sz="1400" b="1" kern="1200" dirty="0"/>
            <a:t>IDENTIFY HOPE NAVIGATORS FOR YOUR ORGANIZATION</a:t>
          </a:r>
        </a:p>
      </dsp:txBody>
      <dsp:txXfrm>
        <a:off x="6414826" y="1733574"/>
        <a:ext cx="1924056" cy="1580789"/>
      </dsp:txXfrm>
    </dsp:sp>
    <dsp:sp modelId="{A8BC22CE-A4EF-1C45-83C0-34022DA84B7F}">
      <dsp:nvSpPr>
        <dsp:cNvPr id="0" name=""/>
        <dsp:cNvSpPr/>
      </dsp:nvSpPr>
      <dsp:spPr>
        <a:xfrm>
          <a:off x="8552666" y="752845"/>
          <a:ext cx="962028"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3FD5E-0FDE-D743-B949-7430E7D71D90}">
      <dsp:nvSpPr>
        <dsp:cNvPr id="0" name=""/>
        <dsp:cNvSpPr/>
      </dsp:nvSpPr>
      <dsp:spPr>
        <a:xfrm>
          <a:off x="9084412" y="322599"/>
          <a:ext cx="860563" cy="860563"/>
        </a:xfrm>
        <a:prstGeom prst="ellipse">
          <a:avLst/>
        </a:prstGeom>
        <a:solidFill>
          <a:srgbClr val="0070C0"/>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95" tIns="33395" rIns="33395" bIns="33395"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9210439" y="448626"/>
        <a:ext cx="608509" cy="608509"/>
      </dsp:txXfrm>
    </dsp:sp>
    <dsp:sp modelId="{AF7EA1F4-67B1-6F45-AEAA-08E535B3C382}">
      <dsp:nvSpPr>
        <dsp:cNvPr id="0" name=""/>
        <dsp:cNvSpPr/>
      </dsp:nvSpPr>
      <dsp:spPr>
        <a:xfrm>
          <a:off x="8552666" y="1348763"/>
          <a:ext cx="1924056" cy="1965600"/>
        </a:xfrm>
        <a:prstGeom prst="upArrowCallout">
          <a:avLst>
            <a:gd name="adj1" fmla="val 50000"/>
            <a:gd name="adj2" fmla="val 20000"/>
            <a:gd name="adj3" fmla="val 20000"/>
            <a:gd name="adj4" fmla="val 100000"/>
          </a:avLst>
        </a:prstGeom>
        <a:solidFill>
          <a:srgbClr val="0070C0">
            <a:alpha val="90000"/>
          </a:srgb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2" tIns="165100" rIns="151772" bIns="165100"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SYSTEMATICALLY INFUSE HOPE AS A PRACTICE MODEL FOCUSED ON WELL-BEING</a:t>
          </a:r>
        </a:p>
      </dsp:txBody>
      <dsp:txXfrm>
        <a:off x="8552666" y="1733574"/>
        <a:ext cx="1924056" cy="1580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630D5-9825-BC4F-8068-242954F0EE41}"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7EC2E-C355-8045-9EFF-F8FCB81E4F94}" type="slidenum">
              <a:rPr lang="en-US" smtClean="0"/>
              <a:t>‹#›</a:t>
            </a:fld>
            <a:endParaRPr lang="en-US"/>
          </a:p>
        </p:txBody>
      </p:sp>
    </p:spTree>
    <p:extLst>
      <p:ext uri="{BB962C8B-B14F-4D97-AF65-F5344CB8AC3E}">
        <p14:creationId xmlns:p14="http://schemas.microsoft.com/office/powerpoint/2010/main" val="285776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page 3 and answer the questions. Give them time to discuss at their table and ask for reflections or AHAs after you have given them time to discuss.</a:t>
            </a:r>
          </a:p>
        </p:txBody>
      </p:sp>
      <p:sp>
        <p:nvSpPr>
          <p:cNvPr id="4" name="Slide Number Placeholder 3"/>
          <p:cNvSpPr>
            <a:spLocks noGrp="1"/>
          </p:cNvSpPr>
          <p:nvPr>
            <p:ph type="sldNum" sz="quarter" idx="10"/>
          </p:nvPr>
        </p:nvSpPr>
        <p:spPr/>
        <p:txBody>
          <a:bodyPr/>
          <a:lstStyle/>
          <a:p>
            <a:fld id="{613821A6-6472-B04F-81E7-A10BD43C54AF}" type="slidenum">
              <a:rPr lang="en-US" smtClean="0"/>
              <a:t>8</a:t>
            </a:fld>
            <a:endParaRPr lang="en-US"/>
          </a:p>
        </p:txBody>
      </p:sp>
    </p:spTree>
    <p:extLst>
      <p:ext uri="{BB962C8B-B14F-4D97-AF65-F5344CB8AC3E}">
        <p14:creationId xmlns:p14="http://schemas.microsoft.com/office/powerpoint/2010/main" val="258126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this a table discussion first …give participants 5 minutes to talk amongst themselves then do a larger discussion. </a:t>
            </a:r>
          </a:p>
        </p:txBody>
      </p:sp>
      <p:sp>
        <p:nvSpPr>
          <p:cNvPr id="4" name="Slide Number Placeholder 3"/>
          <p:cNvSpPr>
            <a:spLocks noGrp="1"/>
          </p:cNvSpPr>
          <p:nvPr>
            <p:ph type="sldNum" sz="quarter" idx="10"/>
          </p:nvPr>
        </p:nvSpPr>
        <p:spPr/>
        <p:txBody>
          <a:bodyPr/>
          <a:lstStyle/>
          <a:p>
            <a:fld id="{613821A6-6472-B04F-81E7-A10BD43C54AF}" type="slidenum">
              <a:rPr lang="en-US" smtClean="0"/>
              <a:t>9</a:t>
            </a:fld>
            <a:endParaRPr lang="en-US"/>
          </a:p>
        </p:txBody>
      </p:sp>
    </p:spTree>
    <p:extLst>
      <p:ext uri="{BB962C8B-B14F-4D97-AF65-F5344CB8AC3E}">
        <p14:creationId xmlns:p14="http://schemas.microsoft.com/office/powerpoint/2010/main" val="240160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apathy look like. What might be the language of someone who is experiencing apathy? Refer participants </a:t>
            </a:r>
            <a:r>
              <a:rPr lang="en-US"/>
              <a:t>to workbook page 4.</a:t>
            </a:r>
            <a:endParaRPr lang="en-US" dirty="0"/>
          </a:p>
        </p:txBody>
      </p:sp>
      <p:sp>
        <p:nvSpPr>
          <p:cNvPr id="4" name="Slide Number Placeholder 3"/>
          <p:cNvSpPr>
            <a:spLocks noGrp="1"/>
          </p:cNvSpPr>
          <p:nvPr>
            <p:ph type="sldNum" sz="quarter" idx="10"/>
          </p:nvPr>
        </p:nvSpPr>
        <p:spPr/>
        <p:txBody>
          <a:bodyPr/>
          <a:lstStyle/>
          <a:p>
            <a:fld id="{613821A6-6472-B04F-81E7-A10BD43C54AF}" type="slidenum">
              <a:rPr lang="en-US" smtClean="0"/>
              <a:t>10</a:t>
            </a:fld>
            <a:endParaRPr lang="en-US"/>
          </a:p>
        </p:txBody>
      </p:sp>
    </p:spTree>
    <p:extLst>
      <p:ext uri="{BB962C8B-B14F-4D97-AF65-F5344CB8AC3E}">
        <p14:creationId xmlns:p14="http://schemas.microsoft.com/office/powerpoint/2010/main" val="53587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page 5 in workbook.  Discuss the “language” at each phase/stage. Give an example of encouraging by creating future memories of success.</a:t>
            </a:r>
          </a:p>
        </p:txBody>
      </p:sp>
      <p:sp>
        <p:nvSpPr>
          <p:cNvPr id="4" name="Slide Number Placeholder 3"/>
          <p:cNvSpPr>
            <a:spLocks noGrp="1"/>
          </p:cNvSpPr>
          <p:nvPr>
            <p:ph type="sldNum" sz="quarter" idx="10"/>
          </p:nvPr>
        </p:nvSpPr>
        <p:spPr/>
        <p:txBody>
          <a:bodyPr/>
          <a:lstStyle/>
          <a:p>
            <a:fld id="{613821A6-6472-B04F-81E7-A10BD43C54AF}" type="slidenum">
              <a:rPr lang="en-US" smtClean="0"/>
              <a:t>12</a:t>
            </a:fld>
            <a:endParaRPr lang="en-US"/>
          </a:p>
        </p:txBody>
      </p:sp>
    </p:spTree>
    <p:extLst>
      <p:ext uri="{BB962C8B-B14F-4D97-AF65-F5344CB8AC3E}">
        <p14:creationId xmlns:p14="http://schemas.microsoft.com/office/powerpoint/2010/main" val="161127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3821A6-6472-B04F-81E7-A10BD43C54AF}" type="slidenum">
              <a:rPr lang="en-US" smtClean="0"/>
              <a:t>23</a:t>
            </a:fld>
            <a:endParaRPr lang="en-US"/>
          </a:p>
        </p:txBody>
      </p:sp>
    </p:spTree>
    <p:extLst>
      <p:ext uri="{BB962C8B-B14F-4D97-AF65-F5344CB8AC3E}">
        <p14:creationId xmlns:p14="http://schemas.microsoft.com/office/powerpoint/2010/main" val="301976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3821A6-6472-B04F-81E7-A10BD43C54AF}" type="slidenum">
              <a:rPr lang="en-US" smtClean="0"/>
              <a:t>24</a:t>
            </a:fld>
            <a:endParaRPr lang="en-US"/>
          </a:p>
        </p:txBody>
      </p:sp>
    </p:spTree>
    <p:extLst>
      <p:ext uri="{BB962C8B-B14F-4D97-AF65-F5344CB8AC3E}">
        <p14:creationId xmlns:p14="http://schemas.microsoft.com/office/powerpoint/2010/main" val="52900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B7E9-FEB2-494F-9A84-BFB83DDDB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7276CB-159C-5B41-BBB9-9F1CDF379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D6CE0A-B274-B24B-9360-880565051E6E}"/>
              </a:ext>
            </a:extLst>
          </p:cNvPr>
          <p:cNvSpPr>
            <a:spLocks noGrp="1"/>
          </p:cNvSpPr>
          <p:nvPr>
            <p:ph type="dt" sz="half" idx="10"/>
          </p:nvPr>
        </p:nvSpPr>
        <p:spPr/>
        <p:txBody>
          <a:bodyPr/>
          <a:lstStyle/>
          <a:p>
            <a:fld id="{7C2D1B2E-7B04-D84C-97B8-14A98964C855}" type="datetime1">
              <a:rPr lang="en-US" smtClean="0"/>
              <a:t>2/2/23</a:t>
            </a:fld>
            <a:endParaRPr lang="en-US"/>
          </a:p>
        </p:txBody>
      </p:sp>
      <p:sp>
        <p:nvSpPr>
          <p:cNvPr id="5" name="Footer Placeholder 4">
            <a:extLst>
              <a:ext uri="{FF2B5EF4-FFF2-40B4-BE49-F238E27FC236}">
                <a16:creationId xmlns:a16="http://schemas.microsoft.com/office/drawing/2014/main" id="{966AB330-6811-524C-9C4E-5BCFB9228240}"/>
              </a:ext>
            </a:extLst>
          </p:cNvPr>
          <p:cNvSpPr>
            <a:spLocks noGrp="1"/>
          </p:cNvSpPr>
          <p:nvPr>
            <p:ph type="ftr" sz="quarter" idx="11"/>
          </p:nvPr>
        </p:nvSpPr>
        <p:spPr/>
        <p:txBody>
          <a:body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E617066E-5F10-BB40-9942-0377F58E7F28}"/>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57195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C716-C80D-EF43-A293-2E071C70E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544FD-0F44-8741-9C2C-5397F62C0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7B63-04DC-6746-AEAD-37ACAC4EB3BD}"/>
              </a:ext>
            </a:extLst>
          </p:cNvPr>
          <p:cNvSpPr>
            <a:spLocks noGrp="1"/>
          </p:cNvSpPr>
          <p:nvPr>
            <p:ph type="dt" sz="half" idx="10"/>
          </p:nvPr>
        </p:nvSpPr>
        <p:spPr/>
        <p:txBody>
          <a:bodyPr/>
          <a:lstStyle/>
          <a:p>
            <a:fld id="{9AC4A5B5-1078-2648-8E55-540D7E3F66AF}" type="datetime1">
              <a:rPr lang="en-US" smtClean="0"/>
              <a:t>2/2/23</a:t>
            </a:fld>
            <a:endParaRPr lang="en-US"/>
          </a:p>
        </p:txBody>
      </p:sp>
      <p:sp>
        <p:nvSpPr>
          <p:cNvPr id="5" name="Footer Placeholder 4">
            <a:extLst>
              <a:ext uri="{FF2B5EF4-FFF2-40B4-BE49-F238E27FC236}">
                <a16:creationId xmlns:a16="http://schemas.microsoft.com/office/drawing/2014/main" id="{C57E62A4-CF5D-A940-A609-FE0650449F5E}"/>
              </a:ext>
            </a:extLst>
          </p:cNvPr>
          <p:cNvSpPr>
            <a:spLocks noGrp="1"/>
          </p:cNvSpPr>
          <p:nvPr>
            <p:ph type="ftr" sz="quarter" idx="11"/>
          </p:nvPr>
        </p:nvSpPr>
        <p:spPr/>
        <p:txBody>
          <a:body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BF38F251-3C5A-8D40-976B-B40AE87CE106}"/>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311831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FD89D-31DD-8940-9FE7-C74897507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742DA-DDEA-DE46-8AEF-B06284F46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86CE2-2CB1-5445-A45E-A4191EE4BB05}"/>
              </a:ext>
            </a:extLst>
          </p:cNvPr>
          <p:cNvSpPr>
            <a:spLocks noGrp="1"/>
          </p:cNvSpPr>
          <p:nvPr>
            <p:ph type="dt" sz="half" idx="10"/>
          </p:nvPr>
        </p:nvSpPr>
        <p:spPr/>
        <p:txBody>
          <a:bodyPr/>
          <a:lstStyle/>
          <a:p>
            <a:fld id="{4405137C-7838-C941-8A3D-2D711A77116F}" type="datetime1">
              <a:rPr lang="en-US" smtClean="0"/>
              <a:t>2/2/23</a:t>
            </a:fld>
            <a:endParaRPr lang="en-US"/>
          </a:p>
        </p:txBody>
      </p:sp>
      <p:sp>
        <p:nvSpPr>
          <p:cNvPr id="5" name="Footer Placeholder 4">
            <a:extLst>
              <a:ext uri="{FF2B5EF4-FFF2-40B4-BE49-F238E27FC236}">
                <a16:creationId xmlns:a16="http://schemas.microsoft.com/office/drawing/2014/main" id="{825D6F4F-0586-9048-A424-B96D94FE4059}"/>
              </a:ext>
            </a:extLst>
          </p:cNvPr>
          <p:cNvSpPr>
            <a:spLocks noGrp="1"/>
          </p:cNvSpPr>
          <p:nvPr>
            <p:ph type="ftr" sz="quarter" idx="11"/>
          </p:nvPr>
        </p:nvSpPr>
        <p:spPr/>
        <p:txBody>
          <a:body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6DABBB57-8CCE-3642-8A3D-2885BEA11000}"/>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3187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B7E9-FEB2-494F-9A84-BFB83DDDB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7276CB-159C-5B41-BBB9-9F1CDF379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D6CE0A-B274-B24B-9360-880565051E6E}"/>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966AB330-6811-524C-9C4E-5BCFB9228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7066E-5F10-BB40-9942-0377F58E7F28}"/>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44401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B285-65BF-CA48-B5E6-9777B23012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D3700B-1B39-114A-B2F6-08A719525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D67DC-C074-BA48-A0DF-0F13EE110FE8}"/>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AB462C14-7A6C-994C-B317-7301F9D4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B661A-0C35-354D-86E9-1AA82BA40762}"/>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211263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BBF9-56B3-BE4B-BB2D-460DC7027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1D623B-1EC9-5247-AFE8-45938CAE1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F4983-EBC0-C94B-84D3-FEEA7A1CBE29}"/>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FB297773-D4C0-8D40-A68A-0303A81B6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D5522-3852-3D4C-ACE1-4FC8A77926FF}"/>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48215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0C0D-1B35-0948-B38A-F8D3351BB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27083-AB33-A248-87C0-BFA12569C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74268-66F3-1B40-AAA1-697C46224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C12DD-6F11-C349-8EAB-9F5E84B4B80B}"/>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6" name="Footer Placeholder 5">
            <a:extLst>
              <a:ext uri="{FF2B5EF4-FFF2-40B4-BE49-F238E27FC236}">
                <a16:creationId xmlns:a16="http://schemas.microsoft.com/office/drawing/2014/main" id="{68F33106-A438-DB46-97CE-2C01E9AC2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77FED-BEBC-EE4E-80CE-5461C15C7CBB}"/>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348157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60C5-645E-5B48-A92F-B91373253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A624C-2B05-D64E-BEAB-42B383208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1C28D9-556A-4846-80B9-3207E77FE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19EB79-A717-A84F-B801-323065A94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B647C-0CD7-124E-8271-993454EDE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FF3B5F-59CC-D648-BFC0-3A033B5260AB}"/>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8" name="Footer Placeholder 7">
            <a:extLst>
              <a:ext uri="{FF2B5EF4-FFF2-40B4-BE49-F238E27FC236}">
                <a16:creationId xmlns:a16="http://schemas.microsoft.com/office/drawing/2014/main" id="{363B3F36-B929-DB43-879D-86B2098A0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EA125-9D31-0E4F-AACF-B917C7F17989}"/>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00620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9D36-BA85-2B43-9360-96F2FCF82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4A592-1BFE-AA4D-B90D-F7D6DA5F7F8A}"/>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4" name="Footer Placeholder 3">
            <a:extLst>
              <a:ext uri="{FF2B5EF4-FFF2-40B4-BE49-F238E27FC236}">
                <a16:creationId xmlns:a16="http://schemas.microsoft.com/office/drawing/2014/main" id="{B1C9EFDC-CA01-354C-BD38-B40EA4549A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90FF1-C337-E54E-8FA0-34524122D661}"/>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353954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7EE4-D695-054B-8D0C-3E86E5B9403E}"/>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3" name="Footer Placeholder 2">
            <a:extLst>
              <a:ext uri="{FF2B5EF4-FFF2-40B4-BE49-F238E27FC236}">
                <a16:creationId xmlns:a16="http://schemas.microsoft.com/office/drawing/2014/main" id="{F15867FE-83E1-0A48-9E56-AA739634D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E48E33-9E14-5D46-BC4F-D892A74F2F97}"/>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98279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E713-FD96-2043-9B8C-2815B7A49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3FDCF-2D87-914E-A532-E1DFC3EB1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51E93-75A9-9742-9381-03FB3F595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91263-4E7B-5C48-9D7E-393217A7252B}"/>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6" name="Footer Placeholder 5">
            <a:extLst>
              <a:ext uri="{FF2B5EF4-FFF2-40B4-BE49-F238E27FC236}">
                <a16:creationId xmlns:a16="http://schemas.microsoft.com/office/drawing/2014/main" id="{6D701B63-7794-DC47-A263-BFF9AAA6A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7A84C-1C5E-984D-97D4-F13DBF91008C}"/>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4042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B285-65BF-CA48-B5E6-9777B23012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D3700B-1B39-114A-B2F6-08A719525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D67DC-C074-BA48-A0DF-0F13EE110FE8}"/>
              </a:ext>
            </a:extLst>
          </p:cNvPr>
          <p:cNvSpPr>
            <a:spLocks noGrp="1"/>
          </p:cNvSpPr>
          <p:nvPr>
            <p:ph type="dt" sz="half" idx="10"/>
          </p:nvPr>
        </p:nvSpPr>
        <p:spPr/>
        <p:txBody>
          <a:bodyPr/>
          <a:lstStyle/>
          <a:p>
            <a:fld id="{EC3B46BD-B25B-3F41-957C-19845E8CDF55}" type="datetime1">
              <a:rPr lang="en-US" smtClean="0"/>
              <a:t>2/2/23</a:t>
            </a:fld>
            <a:endParaRPr lang="en-US"/>
          </a:p>
        </p:txBody>
      </p:sp>
      <p:sp>
        <p:nvSpPr>
          <p:cNvPr id="5" name="Footer Placeholder 4">
            <a:extLst>
              <a:ext uri="{FF2B5EF4-FFF2-40B4-BE49-F238E27FC236}">
                <a16:creationId xmlns:a16="http://schemas.microsoft.com/office/drawing/2014/main" id="{AB462C14-7A6C-994C-B317-7301F9D45D4B}"/>
              </a:ext>
            </a:extLst>
          </p:cNvPr>
          <p:cNvSpPr>
            <a:spLocks noGrp="1"/>
          </p:cNvSpPr>
          <p:nvPr>
            <p:ph type="ftr" sz="quarter" idx="11"/>
          </p:nvPr>
        </p:nvSpPr>
        <p:spPr/>
        <p:txBody>
          <a:body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35BB661A-0C35-354D-86E9-1AA82BA40762}"/>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35348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B59A-BDDF-374E-A555-13E5B00C8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03C0A9-7DA7-5741-892A-FDE34CD33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D27191-5774-5240-AF00-3A0B0259D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6C660-DEF7-4A4B-8D20-D95BB4FFCB76}"/>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6" name="Footer Placeholder 5">
            <a:extLst>
              <a:ext uri="{FF2B5EF4-FFF2-40B4-BE49-F238E27FC236}">
                <a16:creationId xmlns:a16="http://schemas.microsoft.com/office/drawing/2014/main" id="{6635ACC6-159A-544A-B809-ADED6DC18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6B211-9CD6-914B-8BE5-269C54601975}"/>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3460357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C716-C80D-EF43-A293-2E071C70E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544FD-0F44-8741-9C2C-5397F62C0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87B63-04DC-6746-AEAD-37ACAC4EB3BD}"/>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C57E62A4-CF5D-A940-A609-FE0650449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8F251-3C5A-8D40-976B-B40AE87CE106}"/>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289943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FD89D-31DD-8940-9FE7-C74897507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742DA-DDEA-DE46-8AEF-B06284F46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86CE2-2CB1-5445-A45E-A4191EE4BB05}"/>
              </a:ext>
            </a:extLst>
          </p:cNvPr>
          <p:cNvSpPr>
            <a:spLocks noGrp="1"/>
          </p:cNvSpPr>
          <p:nvPr>
            <p:ph type="dt" sz="half" idx="10"/>
          </p:nvPr>
        </p:nvSpPr>
        <p:spPr/>
        <p:txBody>
          <a:body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825D6F4F-0586-9048-A424-B96D94FE4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BBB57-8CCE-3642-8A3D-2885BEA11000}"/>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811420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98628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035530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8740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551352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968583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30111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6955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BBF9-56B3-BE4B-BB2D-460DC7027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1D623B-1EC9-5247-AFE8-45938CAE1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F4983-EBC0-C94B-84D3-FEEA7A1CBE29}"/>
              </a:ext>
            </a:extLst>
          </p:cNvPr>
          <p:cNvSpPr>
            <a:spLocks noGrp="1"/>
          </p:cNvSpPr>
          <p:nvPr>
            <p:ph type="dt" sz="half" idx="10"/>
          </p:nvPr>
        </p:nvSpPr>
        <p:spPr/>
        <p:txBody>
          <a:bodyPr/>
          <a:lstStyle/>
          <a:p>
            <a:fld id="{8D11C54C-5B85-DA40-BD8F-9EB2F9225922}" type="datetime1">
              <a:rPr lang="en-US" smtClean="0"/>
              <a:t>2/2/23</a:t>
            </a:fld>
            <a:endParaRPr lang="en-US"/>
          </a:p>
        </p:txBody>
      </p:sp>
      <p:sp>
        <p:nvSpPr>
          <p:cNvPr id="5" name="Footer Placeholder 4">
            <a:extLst>
              <a:ext uri="{FF2B5EF4-FFF2-40B4-BE49-F238E27FC236}">
                <a16:creationId xmlns:a16="http://schemas.microsoft.com/office/drawing/2014/main" id="{FB297773-D4C0-8D40-A68A-0303A81B6F53}"/>
              </a:ext>
            </a:extLst>
          </p:cNvPr>
          <p:cNvSpPr>
            <a:spLocks noGrp="1"/>
          </p:cNvSpPr>
          <p:nvPr>
            <p:ph type="ftr" sz="quarter" idx="11"/>
          </p:nvPr>
        </p:nvSpPr>
        <p:spPr/>
        <p:txBody>
          <a:body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3A4D5522-3852-3D4C-ACE1-4FC8A77926FF}"/>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2557621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498151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613361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962347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2/2/23</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35585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0C0D-1B35-0948-B38A-F8D3351BB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27083-AB33-A248-87C0-BFA12569C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74268-66F3-1B40-AAA1-697C46224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C12DD-6F11-C349-8EAB-9F5E84B4B80B}"/>
              </a:ext>
            </a:extLst>
          </p:cNvPr>
          <p:cNvSpPr>
            <a:spLocks noGrp="1"/>
          </p:cNvSpPr>
          <p:nvPr>
            <p:ph type="dt" sz="half" idx="10"/>
          </p:nvPr>
        </p:nvSpPr>
        <p:spPr/>
        <p:txBody>
          <a:bodyPr/>
          <a:lstStyle/>
          <a:p>
            <a:fld id="{63EFDA89-5A3C-F74D-890B-1999A36C0E52}" type="datetime1">
              <a:rPr lang="en-US" smtClean="0"/>
              <a:t>2/2/23</a:t>
            </a:fld>
            <a:endParaRPr lang="en-US"/>
          </a:p>
        </p:txBody>
      </p:sp>
      <p:sp>
        <p:nvSpPr>
          <p:cNvPr id="6" name="Footer Placeholder 5">
            <a:extLst>
              <a:ext uri="{FF2B5EF4-FFF2-40B4-BE49-F238E27FC236}">
                <a16:creationId xmlns:a16="http://schemas.microsoft.com/office/drawing/2014/main" id="{68F33106-A438-DB46-97CE-2C01E9AC25FB}"/>
              </a:ext>
            </a:extLst>
          </p:cNvPr>
          <p:cNvSpPr>
            <a:spLocks noGrp="1"/>
          </p:cNvSpPr>
          <p:nvPr>
            <p:ph type="ftr" sz="quarter" idx="11"/>
          </p:nvPr>
        </p:nvSpPr>
        <p:spPr/>
        <p:txBody>
          <a:bodyPr/>
          <a:lstStyle/>
          <a:p>
            <a:r>
              <a:rPr lang="en-US"/>
              <a:t>Hope Centered And Trauma Informed®</a:t>
            </a:r>
          </a:p>
          <a:p>
            <a:r>
              <a:rPr lang="en-US"/>
              <a:t>
</a:t>
            </a:r>
          </a:p>
        </p:txBody>
      </p:sp>
      <p:sp>
        <p:nvSpPr>
          <p:cNvPr id="7" name="Slide Number Placeholder 6">
            <a:extLst>
              <a:ext uri="{FF2B5EF4-FFF2-40B4-BE49-F238E27FC236}">
                <a16:creationId xmlns:a16="http://schemas.microsoft.com/office/drawing/2014/main" id="{D3277FED-BEBC-EE4E-80CE-5461C15C7CBB}"/>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88710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60C5-645E-5B48-A92F-B91373253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A624C-2B05-D64E-BEAB-42B383208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1C28D9-556A-4846-80B9-3207E77FE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19EB79-A717-A84F-B801-323065A94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B647C-0CD7-124E-8271-993454EDE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FF3B5F-59CC-D648-BFC0-3A033B5260AB}"/>
              </a:ext>
            </a:extLst>
          </p:cNvPr>
          <p:cNvSpPr>
            <a:spLocks noGrp="1"/>
          </p:cNvSpPr>
          <p:nvPr>
            <p:ph type="dt" sz="half" idx="10"/>
          </p:nvPr>
        </p:nvSpPr>
        <p:spPr/>
        <p:txBody>
          <a:bodyPr/>
          <a:lstStyle/>
          <a:p>
            <a:fld id="{AEA41A59-6579-3A4E-B523-608AFD777773}" type="datetime1">
              <a:rPr lang="en-US" smtClean="0"/>
              <a:t>2/2/23</a:t>
            </a:fld>
            <a:endParaRPr lang="en-US"/>
          </a:p>
        </p:txBody>
      </p:sp>
      <p:sp>
        <p:nvSpPr>
          <p:cNvPr id="8" name="Footer Placeholder 7">
            <a:extLst>
              <a:ext uri="{FF2B5EF4-FFF2-40B4-BE49-F238E27FC236}">
                <a16:creationId xmlns:a16="http://schemas.microsoft.com/office/drawing/2014/main" id="{363B3F36-B929-DB43-879D-86B2098A09F6}"/>
              </a:ext>
            </a:extLst>
          </p:cNvPr>
          <p:cNvSpPr>
            <a:spLocks noGrp="1"/>
          </p:cNvSpPr>
          <p:nvPr>
            <p:ph type="ftr" sz="quarter" idx="11"/>
          </p:nvPr>
        </p:nvSpPr>
        <p:spPr/>
        <p:txBody>
          <a:bodyPr/>
          <a:lstStyle/>
          <a:p>
            <a:r>
              <a:rPr lang="en-US"/>
              <a:t>Hope Centered And Trauma Informed®</a:t>
            </a:r>
          </a:p>
          <a:p>
            <a:r>
              <a:rPr lang="en-US"/>
              <a:t>
</a:t>
            </a:r>
          </a:p>
        </p:txBody>
      </p:sp>
      <p:sp>
        <p:nvSpPr>
          <p:cNvPr id="9" name="Slide Number Placeholder 8">
            <a:extLst>
              <a:ext uri="{FF2B5EF4-FFF2-40B4-BE49-F238E27FC236}">
                <a16:creationId xmlns:a16="http://schemas.microsoft.com/office/drawing/2014/main" id="{89CEA125-9D31-0E4F-AACF-B917C7F17989}"/>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57726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9D36-BA85-2B43-9360-96F2FCF82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4A592-1BFE-AA4D-B90D-F7D6DA5F7F8A}"/>
              </a:ext>
            </a:extLst>
          </p:cNvPr>
          <p:cNvSpPr>
            <a:spLocks noGrp="1"/>
          </p:cNvSpPr>
          <p:nvPr>
            <p:ph type="dt" sz="half" idx="10"/>
          </p:nvPr>
        </p:nvSpPr>
        <p:spPr/>
        <p:txBody>
          <a:bodyPr/>
          <a:lstStyle/>
          <a:p>
            <a:fld id="{BA782FAA-C9FD-0943-BD60-95BD75833C74}" type="datetime1">
              <a:rPr lang="en-US" smtClean="0"/>
              <a:t>2/2/23</a:t>
            </a:fld>
            <a:endParaRPr lang="en-US"/>
          </a:p>
        </p:txBody>
      </p:sp>
      <p:sp>
        <p:nvSpPr>
          <p:cNvPr id="4" name="Footer Placeholder 3">
            <a:extLst>
              <a:ext uri="{FF2B5EF4-FFF2-40B4-BE49-F238E27FC236}">
                <a16:creationId xmlns:a16="http://schemas.microsoft.com/office/drawing/2014/main" id="{B1C9EFDC-CA01-354C-BD38-B40EA4549A7D}"/>
              </a:ext>
            </a:extLst>
          </p:cNvPr>
          <p:cNvSpPr>
            <a:spLocks noGrp="1"/>
          </p:cNvSpPr>
          <p:nvPr>
            <p:ph type="ftr" sz="quarter" idx="11"/>
          </p:nvPr>
        </p:nvSpPr>
        <p:spPr/>
        <p:txBody>
          <a:bodyPr/>
          <a:lstStyle/>
          <a:p>
            <a:r>
              <a:rPr lang="en-US"/>
              <a:t>Hope Centered And Trauma Informed®</a:t>
            </a:r>
          </a:p>
          <a:p>
            <a:r>
              <a:rPr lang="en-US"/>
              <a:t>
</a:t>
            </a:r>
          </a:p>
        </p:txBody>
      </p:sp>
      <p:sp>
        <p:nvSpPr>
          <p:cNvPr id="5" name="Slide Number Placeholder 4">
            <a:extLst>
              <a:ext uri="{FF2B5EF4-FFF2-40B4-BE49-F238E27FC236}">
                <a16:creationId xmlns:a16="http://schemas.microsoft.com/office/drawing/2014/main" id="{0E190FF1-C337-E54E-8FA0-34524122D661}"/>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46815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7EE4-D695-054B-8D0C-3E86E5B9403E}"/>
              </a:ext>
            </a:extLst>
          </p:cNvPr>
          <p:cNvSpPr>
            <a:spLocks noGrp="1"/>
          </p:cNvSpPr>
          <p:nvPr>
            <p:ph type="dt" sz="half" idx="10"/>
          </p:nvPr>
        </p:nvSpPr>
        <p:spPr/>
        <p:txBody>
          <a:bodyPr/>
          <a:lstStyle/>
          <a:p>
            <a:fld id="{52E7D8B1-FA3E-2045-B982-701A3575651F}" type="datetime1">
              <a:rPr lang="en-US" smtClean="0"/>
              <a:t>2/2/23</a:t>
            </a:fld>
            <a:endParaRPr lang="en-US"/>
          </a:p>
        </p:txBody>
      </p:sp>
      <p:sp>
        <p:nvSpPr>
          <p:cNvPr id="3" name="Footer Placeholder 2">
            <a:extLst>
              <a:ext uri="{FF2B5EF4-FFF2-40B4-BE49-F238E27FC236}">
                <a16:creationId xmlns:a16="http://schemas.microsoft.com/office/drawing/2014/main" id="{F15867FE-83E1-0A48-9E56-AA739634D235}"/>
              </a:ext>
            </a:extLst>
          </p:cNvPr>
          <p:cNvSpPr>
            <a:spLocks noGrp="1"/>
          </p:cNvSpPr>
          <p:nvPr>
            <p:ph type="ftr" sz="quarter" idx="11"/>
          </p:nvPr>
        </p:nvSpPr>
        <p:spPr/>
        <p:txBody>
          <a:bodyPr/>
          <a:lstStyle/>
          <a:p>
            <a:r>
              <a:rPr lang="en-US"/>
              <a:t>Hope Centered And Trauma Informed®</a:t>
            </a:r>
          </a:p>
          <a:p>
            <a:r>
              <a:rPr lang="en-US"/>
              <a:t>
</a:t>
            </a:r>
          </a:p>
        </p:txBody>
      </p:sp>
      <p:sp>
        <p:nvSpPr>
          <p:cNvPr id="4" name="Slide Number Placeholder 3">
            <a:extLst>
              <a:ext uri="{FF2B5EF4-FFF2-40B4-BE49-F238E27FC236}">
                <a16:creationId xmlns:a16="http://schemas.microsoft.com/office/drawing/2014/main" id="{40E48E33-9E14-5D46-BC4F-D892A74F2F97}"/>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261819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E713-FD96-2043-9B8C-2815B7A49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3FDCF-2D87-914E-A532-E1DFC3EB1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51E93-75A9-9742-9381-03FB3F595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91263-4E7B-5C48-9D7E-393217A7252B}"/>
              </a:ext>
            </a:extLst>
          </p:cNvPr>
          <p:cNvSpPr>
            <a:spLocks noGrp="1"/>
          </p:cNvSpPr>
          <p:nvPr>
            <p:ph type="dt" sz="half" idx="10"/>
          </p:nvPr>
        </p:nvSpPr>
        <p:spPr/>
        <p:txBody>
          <a:bodyPr/>
          <a:lstStyle/>
          <a:p>
            <a:fld id="{2086F774-60AD-E847-91AE-A63A16B718C4}" type="datetime1">
              <a:rPr lang="en-US" smtClean="0"/>
              <a:t>2/2/23</a:t>
            </a:fld>
            <a:endParaRPr lang="en-US"/>
          </a:p>
        </p:txBody>
      </p:sp>
      <p:sp>
        <p:nvSpPr>
          <p:cNvPr id="6" name="Footer Placeholder 5">
            <a:extLst>
              <a:ext uri="{FF2B5EF4-FFF2-40B4-BE49-F238E27FC236}">
                <a16:creationId xmlns:a16="http://schemas.microsoft.com/office/drawing/2014/main" id="{6D701B63-7794-DC47-A263-BFF9AAA6A096}"/>
              </a:ext>
            </a:extLst>
          </p:cNvPr>
          <p:cNvSpPr>
            <a:spLocks noGrp="1"/>
          </p:cNvSpPr>
          <p:nvPr>
            <p:ph type="ftr" sz="quarter" idx="11"/>
          </p:nvPr>
        </p:nvSpPr>
        <p:spPr/>
        <p:txBody>
          <a:bodyPr/>
          <a:lstStyle/>
          <a:p>
            <a:r>
              <a:rPr lang="en-US"/>
              <a:t>Hope Centered And Trauma Informed®</a:t>
            </a:r>
          </a:p>
          <a:p>
            <a:r>
              <a:rPr lang="en-US"/>
              <a:t>
</a:t>
            </a:r>
          </a:p>
        </p:txBody>
      </p:sp>
      <p:sp>
        <p:nvSpPr>
          <p:cNvPr id="7" name="Slide Number Placeholder 6">
            <a:extLst>
              <a:ext uri="{FF2B5EF4-FFF2-40B4-BE49-F238E27FC236}">
                <a16:creationId xmlns:a16="http://schemas.microsoft.com/office/drawing/2014/main" id="{E8F7A84C-1C5E-984D-97D4-F13DBF91008C}"/>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5185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B59A-BDDF-374E-A555-13E5B00C8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03C0A9-7DA7-5741-892A-FDE34CD33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D27191-5774-5240-AF00-3A0B0259D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6C660-DEF7-4A4B-8D20-D95BB4FFCB76}"/>
              </a:ext>
            </a:extLst>
          </p:cNvPr>
          <p:cNvSpPr>
            <a:spLocks noGrp="1"/>
          </p:cNvSpPr>
          <p:nvPr>
            <p:ph type="dt" sz="half" idx="10"/>
          </p:nvPr>
        </p:nvSpPr>
        <p:spPr/>
        <p:txBody>
          <a:bodyPr/>
          <a:lstStyle/>
          <a:p>
            <a:fld id="{52A3A2DA-9A1E-0747-B6A3-DBDE33AE334E}" type="datetime1">
              <a:rPr lang="en-US" smtClean="0"/>
              <a:t>2/2/23</a:t>
            </a:fld>
            <a:endParaRPr lang="en-US"/>
          </a:p>
        </p:txBody>
      </p:sp>
      <p:sp>
        <p:nvSpPr>
          <p:cNvPr id="6" name="Footer Placeholder 5">
            <a:extLst>
              <a:ext uri="{FF2B5EF4-FFF2-40B4-BE49-F238E27FC236}">
                <a16:creationId xmlns:a16="http://schemas.microsoft.com/office/drawing/2014/main" id="{6635ACC6-159A-544A-B809-ADED6DC18BE7}"/>
              </a:ext>
            </a:extLst>
          </p:cNvPr>
          <p:cNvSpPr>
            <a:spLocks noGrp="1"/>
          </p:cNvSpPr>
          <p:nvPr>
            <p:ph type="ftr" sz="quarter" idx="11"/>
          </p:nvPr>
        </p:nvSpPr>
        <p:spPr/>
        <p:txBody>
          <a:bodyPr/>
          <a:lstStyle/>
          <a:p>
            <a:r>
              <a:rPr lang="en-US"/>
              <a:t>Hope Centered And Trauma Informed®</a:t>
            </a:r>
          </a:p>
          <a:p>
            <a:r>
              <a:rPr lang="en-US"/>
              <a:t>
</a:t>
            </a:r>
          </a:p>
        </p:txBody>
      </p:sp>
      <p:sp>
        <p:nvSpPr>
          <p:cNvPr id="7" name="Slide Number Placeholder 6">
            <a:extLst>
              <a:ext uri="{FF2B5EF4-FFF2-40B4-BE49-F238E27FC236}">
                <a16:creationId xmlns:a16="http://schemas.microsoft.com/office/drawing/2014/main" id="{E406B211-9CD6-914B-8BE5-269C54601975}"/>
              </a:ext>
            </a:extLst>
          </p:cNvPr>
          <p:cNvSpPr>
            <a:spLocks noGrp="1"/>
          </p:cNvSpPr>
          <p:nvPr>
            <p:ph type="sldNum" sz="quarter" idx="12"/>
          </p:nvPr>
        </p:nvSpPr>
        <p:spPr/>
        <p:txBody>
          <a:bodyPr/>
          <a:lstStyle/>
          <a:p>
            <a:fld id="{1F856665-FF2C-874C-B174-ABF623796C88}" type="slidenum">
              <a:rPr lang="en-US" smtClean="0"/>
              <a:t>‹#›</a:t>
            </a:fld>
            <a:endParaRPr lang="en-US"/>
          </a:p>
        </p:txBody>
      </p:sp>
    </p:spTree>
    <p:extLst>
      <p:ext uri="{BB962C8B-B14F-4D97-AF65-F5344CB8AC3E}">
        <p14:creationId xmlns:p14="http://schemas.microsoft.com/office/powerpoint/2010/main" val="122229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C26E7-A990-F94A-B9B1-C585AAEE2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5063E-80D3-6244-B6BD-8D0F6C29A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B5B9C-4E47-BE47-9C80-4565F2CA0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6A028-E1A6-604E-B2B0-315340C8E041}" type="datetime1">
              <a:rPr lang="en-US" smtClean="0"/>
              <a:t>2/2/23</a:t>
            </a:fld>
            <a:endParaRPr lang="en-US"/>
          </a:p>
        </p:txBody>
      </p:sp>
      <p:sp>
        <p:nvSpPr>
          <p:cNvPr id="5" name="Footer Placeholder 4">
            <a:extLst>
              <a:ext uri="{FF2B5EF4-FFF2-40B4-BE49-F238E27FC236}">
                <a16:creationId xmlns:a16="http://schemas.microsoft.com/office/drawing/2014/main" id="{1A7C3CB7-AAE2-3342-9C59-280353AA2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Hope Centered And Trauma Informed®</a:t>
            </a:r>
          </a:p>
          <a:p>
            <a:r>
              <a:rPr lang="en-US"/>
              <a:t>
</a:t>
            </a:r>
          </a:p>
        </p:txBody>
      </p:sp>
      <p:sp>
        <p:nvSpPr>
          <p:cNvPr id="6" name="Slide Number Placeholder 5">
            <a:extLst>
              <a:ext uri="{FF2B5EF4-FFF2-40B4-BE49-F238E27FC236}">
                <a16:creationId xmlns:a16="http://schemas.microsoft.com/office/drawing/2014/main" id="{793A4C4E-CA7B-BC41-BE5F-1889CE230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56665-FF2C-874C-B174-ABF623796C88}" type="slidenum">
              <a:rPr lang="en-US" smtClean="0"/>
              <a:t>‹#›</a:t>
            </a:fld>
            <a:endParaRPr lang="en-US"/>
          </a:p>
        </p:txBody>
      </p:sp>
    </p:spTree>
    <p:extLst>
      <p:ext uri="{BB962C8B-B14F-4D97-AF65-F5344CB8AC3E}">
        <p14:creationId xmlns:p14="http://schemas.microsoft.com/office/powerpoint/2010/main" val="140455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C26E7-A990-F94A-B9B1-C585AAEE2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5063E-80D3-6244-B6BD-8D0F6C29A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B5B9C-4E47-BE47-9C80-4565F2CA0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5C66-563E-0F4D-AC0C-4554BB298A42}" type="datetimeFigureOut">
              <a:rPr lang="en-US" smtClean="0"/>
              <a:t>2/2/23</a:t>
            </a:fld>
            <a:endParaRPr lang="en-US"/>
          </a:p>
        </p:txBody>
      </p:sp>
      <p:sp>
        <p:nvSpPr>
          <p:cNvPr id="5" name="Footer Placeholder 4">
            <a:extLst>
              <a:ext uri="{FF2B5EF4-FFF2-40B4-BE49-F238E27FC236}">
                <a16:creationId xmlns:a16="http://schemas.microsoft.com/office/drawing/2014/main" id="{1A7C3CB7-AAE2-3342-9C59-280353AA2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A4C4E-CA7B-BC41-BE5F-1889CE230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56665-FF2C-874C-B174-ABF623796C88}" type="slidenum">
              <a:rPr lang="en-US" smtClean="0"/>
              <a:t>‹#›</a:t>
            </a:fld>
            <a:endParaRPr lang="en-US"/>
          </a:p>
        </p:txBody>
      </p:sp>
    </p:spTree>
    <p:extLst>
      <p:ext uri="{BB962C8B-B14F-4D97-AF65-F5344CB8AC3E}">
        <p14:creationId xmlns:p14="http://schemas.microsoft.com/office/powerpoint/2010/main" val="123295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2/2/23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93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09" y="0"/>
            <a:ext cx="4314654"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7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1B992D9-B814-4B42-B7FD-4791A8ED699E}"/>
              </a:ext>
            </a:extLst>
          </p:cNvPr>
          <p:cNvSpPr txBox="1">
            <a:spLocks/>
          </p:cNvSpPr>
          <p:nvPr/>
        </p:nvSpPr>
        <p:spPr>
          <a:xfrm>
            <a:off x="6150435" y="4705101"/>
            <a:ext cx="4132755" cy="2981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latin typeface="Times New Roman"/>
                <a:cs typeface="Times New Roman"/>
              </a:rPr>
              <a:t>•  •  •  •  •  •  •  •  •  •</a:t>
            </a:r>
          </a:p>
        </p:txBody>
      </p:sp>
      <p:sp>
        <p:nvSpPr>
          <p:cNvPr id="16" name="Title 1">
            <a:extLst>
              <a:ext uri="{FF2B5EF4-FFF2-40B4-BE49-F238E27FC236}">
                <a16:creationId xmlns:a16="http://schemas.microsoft.com/office/drawing/2014/main" id="{C14C42AE-0C24-0240-9765-1E2DB71C4A62}"/>
              </a:ext>
            </a:extLst>
          </p:cNvPr>
          <p:cNvSpPr txBox="1">
            <a:spLocks/>
          </p:cNvSpPr>
          <p:nvPr/>
        </p:nvSpPr>
        <p:spPr>
          <a:xfrm>
            <a:off x="143510" y="1821145"/>
            <a:ext cx="4006416" cy="2442764"/>
          </a:xfrm>
          <a:prstGeom prst="rect">
            <a:avLst/>
          </a:prstGeom>
        </p:spPr>
        <p:txBody>
          <a:bodyPr vert="horz" lIns="91440" tIns="45720" rIns="91440" bIns="45720" rtlCol="0" anchor="t">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solidFill>
                <a:schemeClr val="bg1"/>
              </a:solidFill>
              <a:latin typeface="Tw Cen MT Condensed" panose="020B0606020104020203" pitchFamily="34" charset="0"/>
              <a:cs typeface="Times New Roman"/>
            </a:endParaRPr>
          </a:p>
          <a:p>
            <a:r>
              <a:rPr lang="en-US" dirty="0">
                <a:solidFill>
                  <a:schemeClr val="bg1"/>
                </a:solidFill>
                <a:effectLst>
                  <a:outerShdw blurRad="38100" dist="38100" dir="2700000" algn="tl">
                    <a:srgbClr val="000000">
                      <a:alpha val="43137"/>
                    </a:srgbClr>
                  </a:outerShdw>
                </a:effectLst>
                <a:latin typeface="Tw Cen MT Condensed" panose="020B0606020104020203" pitchFamily="34" charset="0"/>
                <a:cs typeface="Times New Roman"/>
              </a:rPr>
              <a:t>The Science and </a:t>
            </a:r>
          </a:p>
          <a:p>
            <a:r>
              <a:rPr lang="en-US" dirty="0">
                <a:solidFill>
                  <a:schemeClr val="bg1"/>
                </a:solidFill>
                <a:effectLst>
                  <a:outerShdw blurRad="38100" dist="38100" dir="2700000" algn="tl">
                    <a:srgbClr val="000000">
                      <a:alpha val="43137"/>
                    </a:srgbClr>
                  </a:outerShdw>
                </a:effectLst>
                <a:latin typeface="Tw Cen MT Condensed" panose="020B0606020104020203" pitchFamily="34" charset="0"/>
                <a:cs typeface="Times New Roman"/>
              </a:rPr>
              <a:t>Power of Hope</a:t>
            </a:r>
          </a:p>
          <a:p>
            <a:endParaRPr lang="en-US" dirty="0">
              <a:solidFill>
                <a:schemeClr val="bg1"/>
              </a:solidFill>
              <a:effectLst>
                <a:outerShdw blurRad="38100" dist="38100" dir="2700000" algn="tl">
                  <a:srgbClr val="000000">
                    <a:alpha val="43137"/>
                  </a:srgbClr>
                </a:outerShdw>
              </a:effectLst>
              <a:latin typeface="Tw Cen MT Condensed" panose="020B0606020104020203" pitchFamily="34" charset="0"/>
              <a:cs typeface="Times New Roman"/>
            </a:endParaRPr>
          </a:p>
          <a:p>
            <a:r>
              <a:rPr lang="en-US" dirty="0">
                <a:solidFill>
                  <a:schemeClr val="bg1"/>
                </a:solidFill>
                <a:effectLst>
                  <a:outerShdw blurRad="38100" dist="38100" dir="2700000" algn="tl">
                    <a:srgbClr val="000000">
                      <a:alpha val="43137"/>
                    </a:srgbClr>
                  </a:outerShdw>
                </a:effectLst>
                <a:latin typeface="Tw Cen MT Condensed" panose="020B0606020104020203" pitchFamily="34" charset="0"/>
                <a:cs typeface="Times New Roman"/>
              </a:rPr>
              <a:t>Leading with Hope</a:t>
            </a:r>
          </a:p>
          <a:p>
            <a:endParaRPr lang="en-US" sz="4800" dirty="0">
              <a:solidFill>
                <a:schemeClr val="bg1"/>
              </a:solidFill>
              <a:effectLst>
                <a:outerShdw blurRad="38100" dist="38100" dir="2700000" algn="tl">
                  <a:srgbClr val="000000">
                    <a:alpha val="43137"/>
                  </a:srgbClr>
                </a:outerShdw>
              </a:effectLst>
              <a:latin typeface="Tw Cen MT Condensed" panose="020B0606020104020203" pitchFamily="34" charset="0"/>
              <a:cs typeface="Times New Roman"/>
            </a:endParaRPr>
          </a:p>
        </p:txBody>
      </p:sp>
      <p:pic>
        <p:nvPicPr>
          <p:cNvPr id="3" name="Picture 2" descr="A picture containing text&#10;&#10;Description automatically generated">
            <a:extLst>
              <a:ext uri="{FF2B5EF4-FFF2-40B4-BE49-F238E27FC236}">
                <a16:creationId xmlns:a16="http://schemas.microsoft.com/office/drawing/2014/main" id="{6B311624-F9DE-6841-A7CE-8EFE52C37439}"/>
              </a:ext>
            </a:extLst>
          </p:cNvPr>
          <p:cNvPicPr>
            <a:picLocks noChangeAspect="1"/>
          </p:cNvPicPr>
          <p:nvPr/>
        </p:nvPicPr>
        <p:blipFill>
          <a:blip r:embed="rId2"/>
          <a:stretch>
            <a:fillRect/>
          </a:stretch>
        </p:blipFill>
        <p:spPr>
          <a:xfrm>
            <a:off x="6549506" y="5686945"/>
            <a:ext cx="3535465" cy="767388"/>
          </a:xfrm>
          <a:prstGeom prst="rect">
            <a:avLst/>
          </a:prstGeom>
        </p:spPr>
      </p:pic>
      <p:pic>
        <p:nvPicPr>
          <p:cNvPr id="6" name="Graphic 5">
            <a:extLst>
              <a:ext uri="{FF2B5EF4-FFF2-40B4-BE49-F238E27FC236}">
                <a16:creationId xmlns:a16="http://schemas.microsoft.com/office/drawing/2014/main" id="{00F7E992-5C1E-DA44-84F0-93DD444EA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9551" y="1982913"/>
            <a:ext cx="6960981" cy="1903858"/>
          </a:xfrm>
          <a:prstGeom prst="rect">
            <a:avLst/>
          </a:prstGeom>
        </p:spPr>
      </p:pic>
    </p:spTree>
    <p:extLst>
      <p:ext uri="{BB962C8B-B14F-4D97-AF65-F5344CB8AC3E}">
        <p14:creationId xmlns:p14="http://schemas.microsoft.com/office/powerpoint/2010/main" val="408108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200" y="342900"/>
            <a:ext cx="8954022" cy="1143000"/>
          </a:xfrm>
        </p:spPr>
        <p:txBody>
          <a:bodyPr>
            <a:normAutofit/>
          </a:bodyPr>
          <a:lstStyle/>
          <a:p>
            <a:pPr algn="ctr" eaLnBrk="1" hangingPunct="1"/>
            <a:r>
              <a:rPr lang="en-US" altLang="en-US" dirty="0"/>
              <a:t>THE LOSS OF HOPE IS A PROCESS</a:t>
            </a:r>
          </a:p>
        </p:txBody>
      </p:sp>
      <p:graphicFrame>
        <p:nvGraphicFramePr>
          <p:cNvPr id="5" name="Diagram 4"/>
          <p:cNvGraphicFramePr/>
          <p:nvPr>
            <p:extLst>
              <p:ext uri="{D42A27DB-BD31-4B8C-83A1-F6EECF244321}">
                <p14:modId xmlns:p14="http://schemas.microsoft.com/office/powerpoint/2010/main" val="3623701918"/>
              </p:ext>
            </p:extLst>
          </p:nvPr>
        </p:nvGraphicFramePr>
        <p:xfrm>
          <a:off x="2184655" y="1801812"/>
          <a:ext cx="6867525"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D736276-012C-C844-A5E0-B616F49201B6}"/>
              </a:ext>
            </a:extLst>
          </p:cNvPr>
          <p:cNvSpPr>
            <a:spLocks noGrp="1"/>
          </p:cNvSpPr>
          <p:nvPr>
            <p:ph type="ftr" sz="quarter" idx="11"/>
          </p:nvPr>
        </p:nvSpPr>
        <p:spPr/>
        <p:txBody>
          <a:bodyPr/>
          <a:lstStyle/>
          <a:p>
            <a:r>
              <a:rPr lang="en-US"/>
              <a:t>Hope Centered And Trauma Informed®</a:t>
            </a:r>
          </a:p>
          <a:p>
            <a:r>
              <a:rPr lang="en-US"/>
              <a:t>
</a:t>
            </a:r>
          </a:p>
        </p:txBody>
      </p:sp>
      <p:pic>
        <p:nvPicPr>
          <p:cNvPr id="6" name="Picture 5">
            <a:extLst>
              <a:ext uri="{FF2B5EF4-FFF2-40B4-BE49-F238E27FC236}">
                <a16:creationId xmlns:a16="http://schemas.microsoft.com/office/drawing/2014/main" id="{D7869B50-411A-5C4A-BD2C-A6476B154795}"/>
              </a:ext>
            </a:extLst>
          </p:cNvPr>
          <p:cNvPicPr>
            <a:picLocks noChangeAspect="1"/>
          </p:cNvPicPr>
          <p:nvPr/>
        </p:nvPicPr>
        <p:blipFill>
          <a:blip r:embed="rId8"/>
          <a:stretch>
            <a:fillRect/>
          </a:stretch>
        </p:blipFill>
        <p:spPr>
          <a:xfrm>
            <a:off x="272790" y="5816344"/>
            <a:ext cx="840081" cy="824780"/>
          </a:xfrm>
          <a:prstGeom prst="rect">
            <a:avLst/>
          </a:prstGeom>
        </p:spPr>
      </p:pic>
    </p:spTree>
    <p:extLst>
      <p:ext uri="{BB962C8B-B14F-4D97-AF65-F5344CB8AC3E}">
        <p14:creationId xmlns:p14="http://schemas.microsoft.com/office/powerpoint/2010/main" val="12868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35BC9A-9CD8-144D-9C50-F4D06E49DC77}"/>
              </a:ext>
            </a:extLst>
          </p:cNvPr>
          <p:cNvSpPr/>
          <p:nvPr/>
        </p:nvSpPr>
        <p:spPr>
          <a:xfrm>
            <a:off x="0" y="0"/>
            <a:ext cx="12192000" cy="714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B3FDA62D-5689-B54A-8BD0-A6B80F59BE6F}"/>
              </a:ext>
            </a:extLst>
          </p:cNvPr>
          <p:cNvSpPr>
            <a:spLocks noGrp="1"/>
          </p:cNvSpPr>
          <p:nvPr>
            <p:ph type="ftr" sz="quarter" idx="11"/>
          </p:nvPr>
        </p:nvSpPr>
        <p:spPr/>
        <p:txBody>
          <a:bodyPr/>
          <a:lstStyle/>
          <a:p>
            <a:r>
              <a:rPr lang="en-US" dirty="0">
                <a:solidFill>
                  <a:schemeClr val="bg1"/>
                </a:solidFill>
              </a:rPr>
              <a:t>Hope Centered And Trauma Informed®</a:t>
            </a:r>
          </a:p>
          <a:p>
            <a:r>
              <a:rPr lang="en-US" dirty="0">
                <a:solidFill>
                  <a:schemeClr val="bg1"/>
                </a:solidFill>
              </a:rPr>
              <a:t>
</a:t>
            </a:r>
          </a:p>
        </p:txBody>
      </p:sp>
      <p:sp>
        <p:nvSpPr>
          <p:cNvPr id="6" name="Rectangle 5">
            <a:extLst>
              <a:ext uri="{FF2B5EF4-FFF2-40B4-BE49-F238E27FC236}">
                <a16:creationId xmlns:a16="http://schemas.microsoft.com/office/drawing/2014/main" id="{4E961AC0-6BA1-6D40-A261-520622EB601E}"/>
              </a:ext>
            </a:extLst>
          </p:cNvPr>
          <p:cNvSpPr/>
          <p:nvPr/>
        </p:nvSpPr>
        <p:spPr>
          <a:xfrm>
            <a:off x="0" y="1448655"/>
            <a:ext cx="12192000" cy="370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FAD62CB-B396-B24C-B1CC-AE964843BCCA}"/>
              </a:ext>
            </a:extLst>
          </p:cNvPr>
          <p:cNvSpPr txBox="1">
            <a:spLocks/>
          </p:cNvSpPr>
          <p:nvPr/>
        </p:nvSpPr>
        <p:spPr>
          <a:xfrm>
            <a:off x="793749" y="2408154"/>
            <a:ext cx="10601325" cy="13090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latin typeface="Helvetica" pitchFamily="2" charset="0"/>
              </a:rPr>
              <a:t>Hope Can </a:t>
            </a:r>
            <a:r>
              <a:rPr lang="en-US" sz="6000" dirty="0">
                <a:latin typeface="Helvetica" pitchFamily="2" charset="0"/>
              </a:rPr>
              <a:t>B</a:t>
            </a:r>
            <a:r>
              <a:rPr lang="en-US" sz="6000" kern="1200" dirty="0">
                <a:latin typeface="Helvetica" pitchFamily="2" charset="0"/>
              </a:rPr>
              <a:t>e </a:t>
            </a:r>
            <a:r>
              <a:rPr lang="en-US" sz="6000" dirty="0">
                <a:latin typeface="Helvetica" pitchFamily="2" charset="0"/>
              </a:rPr>
              <a:t>T</a:t>
            </a:r>
            <a:r>
              <a:rPr lang="en-US" sz="6000" kern="1200" dirty="0">
                <a:latin typeface="Helvetica" pitchFamily="2" charset="0"/>
              </a:rPr>
              <a:t>aught!</a:t>
            </a:r>
          </a:p>
        </p:txBody>
      </p:sp>
      <p:cxnSp>
        <p:nvCxnSpPr>
          <p:cNvPr id="10" name="Straight Connector 9">
            <a:extLst>
              <a:ext uri="{FF2B5EF4-FFF2-40B4-BE49-F238E27FC236}">
                <a16:creationId xmlns:a16="http://schemas.microsoft.com/office/drawing/2014/main" id="{8DDF9EDF-7906-5F41-88CB-692DF9D8F84C}"/>
              </a:ext>
            </a:extLst>
          </p:cNvPr>
          <p:cNvCxnSpPr/>
          <p:nvPr/>
        </p:nvCxnSpPr>
        <p:spPr>
          <a:xfrm>
            <a:off x="0" y="1330040"/>
            <a:ext cx="12192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EEB924-F98B-C84C-A8DD-C0F4DFF8BF22}"/>
              </a:ext>
            </a:extLst>
          </p:cNvPr>
          <p:cNvCxnSpPr/>
          <p:nvPr/>
        </p:nvCxnSpPr>
        <p:spPr>
          <a:xfrm>
            <a:off x="0" y="5294417"/>
            <a:ext cx="12192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229637" y="487189"/>
            <a:ext cx="9455063" cy="1143000"/>
          </a:xfrm>
        </p:spPr>
        <p:txBody>
          <a:bodyPr>
            <a:normAutofit fontScale="90000"/>
          </a:bodyPr>
          <a:lstStyle/>
          <a:p>
            <a:pPr eaLnBrk="1" hangingPunct="1"/>
            <a:r>
              <a:rPr lang="en-US" altLang="en-US" dirty="0"/>
              <a:t>NURTURING HOPE IN CHILDREN AND ADULTS</a:t>
            </a:r>
          </a:p>
        </p:txBody>
      </p:sp>
      <p:graphicFrame>
        <p:nvGraphicFramePr>
          <p:cNvPr id="5" name="Diagram 4"/>
          <p:cNvGraphicFramePr/>
          <p:nvPr>
            <p:extLst>
              <p:ext uri="{D42A27DB-BD31-4B8C-83A1-F6EECF244321}">
                <p14:modId xmlns:p14="http://schemas.microsoft.com/office/powerpoint/2010/main" val="2301764553"/>
              </p:ext>
            </p:extLst>
          </p:nvPr>
        </p:nvGraphicFramePr>
        <p:xfrm>
          <a:off x="1767841" y="2364900"/>
          <a:ext cx="7637110" cy="418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B102C604-9E21-E64F-82E2-1D7616518069}"/>
              </a:ext>
            </a:extLst>
          </p:cNvPr>
          <p:cNvSpPr>
            <a:spLocks noGrp="1"/>
          </p:cNvSpPr>
          <p:nvPr>
            <p:ph type="ftr" sz="quarter" idx="11"/>
          </p:nvPr>
        </p:nvSpPr>
        <p:spPr>
          <a:xfrm>
            <a:off x="7795592" y="6210896"/>
            <a:ext cx="4114800" cy="365125"/>
          </a:xfrm>
        </p:spPr>
        <p:txBody>
          <a:bodyPr/>
          <a:lstStyle/>
          <a:p>
            <a:r>
              <a:rPr lang="en-US" dirty="0"/>
              <a:t>Hope Centered And Trauma Informed®</a:t>
            </a:r>
          </a:p>
          <a:p>
            <a:r>
              <a:rPr lang="en-US" dirty="0"/>
              <a:t>
</a:t>
            </a:r>
          </a:p>
        </p:txBody>
      </p:sp>
      <p:pic>
        <p:nvPicPr>
          <p:cNvPr id="6" name="Picture 5">
            <a:extLst>
              <a:ext uri="{FF2B5EF4-FFF2-40B4-BE49-F238E27FC236}">
                <a16:creationId xmlns:a16="http://schemas.microsoft.com/office/drawing/2014/main" id="{F6DB8591-3488-2A40-9BD2-3B5743249D99}"/>
              </a:ext>
            </a:extLst>
          </p:cNvPr>
          <p:cNvPicPr>
            <a:picLocks noChangeAspect="1"/>
          </p:cNvPicPr>
          <p:nvPr/>
        </p:nvPicPr>
        <p:blipFill>
          <a:blip r:embed="rId8"/>
          <a:stretch>
            <a:fillRect/>
          </a:stretch>
        </p:blipFill>
        <p:spPr>
          <a:xfrm>
            <a:off x="272790" y="5816344"/>
            <a:ext cx="840081" cy="824780"/>
          </a:xfrm>
          <a:prstGeom prst="rect">
            <a:avLst/>
          </a:prstGeom>
        </p:spPr>
      </p:pic>
    </p:spTree>
    <p:extLst>
      <p:ext uri="{BB962C8B-B14F-4D97-AF65-F5344CB8AC3E}">
        <p14:creationId xmlns:p14="http://schemas.microsoft.com/office/powerpoint/2010/main" val="2843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ECA4EE8F-2834-474C-8F61-1384E477C90C}"/>
                                            </p:graphicEl>
                                          </p:spTgt>
                                        </p:tgtEl>
                                        <p:attrNameLst>
                                          <p:attrName>style.visibility</p:attrName>
                                        </p:attrNameLst>
                                      </p:cBhvr>
                                      <p:to>
                                        <p:strVal val="visible"/>
                                      </p:to>
                                    </p:set>
                                    <p:animEffect transition="in" filter="fade">
                                      <p:cBhvr>
                                        <p:cTn id="7" dur="500"/>
                                        <p:tgtEl>
                                          <p:spTgt spid="5">
                                            <p:graphicEl>
                                              <a:dgm id="{ECA4EE8F-2834-474C-8F61-1384E477C90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1A2AAC5-14A2-421C-9DC0-5A0C86F32CE2}"/>
                                            </p:graphicEl>
                                          </p:spTgt>
                                        </p:tgtEl>
                                        <p:attrNameLst>
                                          <p:attrName>style.visibility</p:attrName>
                                        </p:attrNameLst>
                                      </p:cBhvr>
                                      <p:to>
                                        <p:strVal val="visible"/>
                                      </p:to>
                                    </p:set>
                                    <p:animEffect transition="in" filter="fade">
                                      <p:cBhvr>
                                        <p:cTn id="10" dur="500"/>
                                        <p:tgtEl>
                                          <p:spTgt spid="5">
                                            <p:graphicEl>
                                              <a:dgm id="{51A2AAC5-14A2-421C-9DC0-5A0C86F32CE2}"/>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graphicEl>
                                              <a:dgm id="{97EC6B9A-8D56-4C03-A447-7173B9D3CAEC}"/>
                                            </p:graphicEl>
                                          </p:spTgt>
                                        </p:tgtEl>
                                        <p:attrNameLst>
                                          <p:attrName>style.visibility</p:attrName>
                                        </p:attrNameLst>
                                      </p:cBhvr>
                                      <p:to>
                                        <p:strVal val="visible"/>
                                      </p:to>
                                    </p:set>
                                    <p:animEffect transition="in" filter="fade">
                                      <p:cBhvr>
                                        <p:cTn id="14" dur="500"/>
                                        <p:tgtEl>
                                          <p:spTgt spid="5">
                                            <p:graphicEl>
                                              <a:dgm id="{97EC6B9A-8D56-4C03-A447-7173B9D3CAEC}"/>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9B0040E1-A0B7-4CA2-9EC7-5B7E909FCE3D}"/>
                                            </p:graphicEl>
                                          </p:spTgt>
                                        </p:tgtEl>
                                        <p:attrNameLst>
                                          <p:attrName>style.visibility</p:attrName>
                                        </p:attrNameLst>
                                      </p:cBhvr>
                                      <p:to>
                                        <p:strVal val="visible"/>
                                      </p:to>
                                    </p:set>
                                    <p:animEffect transition="in" filter="fade">
                                      <p:cBhvr>
                                        <p:cTn id="17" dur="500"/>
                                        <p:tgtEl>
                                          <p:spTgt spid="5">
                                            <p:graphicEl>
                                              <a:dgm id="{9B0040E1-A0B7-4CA2-9EC7-5B7E909FCE3D}"/>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graphicEl>
                                              <a:dgm id="{8687674B-7F1A-44D9-82AB-09FADB3870B7}"/>
                                            </p:graphicEl>
                                          </p:spTgt>
                                        </p:tgtEl>
                                        <p:attrNameLst>
                                          <p:attrName>style.visibility</p:attrName>
                                        </p:attrNameLst>
                                      </p:cBhvr>
                                      <p:to>
                                        <p:strVal val="visible"/>
                                      </p:to>
                                    </p:set>
                                    <p:animEffect transition="in" filter="fade">
                                      <p:cBhvr>
                                        <p:cTn id="21" dur="500"/>
                                        <p:tgtEl>
                                          <p:spTgt spid="5">
                                            <p:graphicEl>
                                              <a:dgm id="{8687674B-7F1A-44D9-82AB-09FADB3870B7}"/>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graphicEl>
                                              <a:dgm id="{D0AA0E9B-B591-4596-B321-495C6350CFBF}"/>
                                            </p:graphicEl>
                                          </p:spTgt>
                                        </p:tgtEl>
                                        <p:attrNameLst>
                                          <p:attrName>style.visibility</p:attrName>
                                        </p:attrNameLst>
                                      </p:cBhvr>
                                      <p:to>
                                        <p:strVal val="visible"/>
                                      </p:to>
                                    </p:set>
                                    <p:animEffect transition="in" filter="fade">
                                      <p:cBhvr>
                                        <p:cTn id="25" dur="500"/>
                                        <p:tgtEl>
                                          <p:spTgt spid="5">
                                            <p:graphicEl>
                                              <a:dgm id="{D0AA0E9B-B591-4596-B321-495C6350CFB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63683D77-A1FF-476F-A81B-EB75D6449E70}"/>
                                            </p:graphicEl>
                                          </p:spTgt>
                                        </p:tgtEl>
                                        <p:attrNameLst>
                                          <p:attrName>style.visibility</p:attrName>
                                        </p:attrNameLst>
                                      </p:cBhvr>
                                      <p:to>
                                        <p:strVal val="visible"/>
                                      </p:to>
                                    </p:set>
                                    <p:animEffect transition="in" filter="fade">
                                      <p:cBhvr>
                                        <p:cTn id="28" dur="500"/>
                                        <p:tgtEl>
                                          <p:spTgt spid="5">
                                            <p:graphicEl>
                                              <a:dgm id="{63683D77-A1FF-476F-A81B-EB75D6449E70}"/>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graphicEl>
                                              <a:dgm id="{703FC806-53CA-42AA-97D9-E21C0CE9FAA0}"/>
                                            </p:graphicEl>
                                          </p:spTgt>
                                        </p:tgtEl>
                                        <p:attrNameLst>
                                          <p:attrName>style.visibility</p:attrName>
                                        </p:attrNameLst>
                                      </p:cBhvr>
                                      <p:to>
                                        <p:strVal val="visible"/>
                                      </p:to>
                                    </p:set>
                                    <p:animEffect transition="in" filter="fade">
                                      <p:cBhvr>
                                        <p:cTn id="32" dur="500"/>
                                        <p:tgtEl>
                                          <p:spTgt spid="5">
                                            <p:graphicEl>
                                              <a:dgm id="{703FC806-53CA-42AA-97D9-E21C0CE9FAA0}"/>
                                            </p:graphic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
                                            <p:graphicEl>
                                              <a:dgm id="{5A5AFF56-0B17-4E09-B422-261CF430115A}"/>
                                            </p:graphicEl>
                                          </p:spTgt>
                                        </p:tgtEl>
                                        <p:attrNameLst>
                                          <p:attrName>style.visibility</p:attrName>
                                        </p:attrNameLst>
                                      </p:cBhvr>
                                      <p:to>
                                        <p:strVal val="visible"/>
                                      </p:to>
                                    </p:set>
                                    <p:animEffect transition="in" filter="fade">
                                      <p:cBhvr>
                                        <p:cTn id="36" dur="500"/>
                                        <p:tgtEl>
                                          <p:spTgt spid="5">
                                            <p:graphicEl>
                                              <a:dgm id="{5A5AFF56-0B17-4E09-B422-261CF430115A}"/>
                                            </p:graphic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graphicEl>
                                              <a:dgm id="{6D1BCBDB-2781-4309-8A9A-5907BE9AB428}"/>
                                            </p:graphicEl>
                                          </p:spTgt>
                                        </p:tgtEl>
                                        <p:attrNameLst>
                                          <p:attrName>style.visibility</p:attrName>
                                        </p:attrNameLst>
                                      </p:cBhvr>
                                      <p:to>
                                        <p:strVal val="visible"/>
                                      </p:to>
                                    </p:set>
                                    <p:animEffect transition="in" filter="fade">
                                      <p:cBhvr>
                                        <p:cTn id="40" dur="500"/>
                                        <p:tgtEl>
                                          <p:spTgt spid="5">
                                            <p:graphicEl>
                                              <a:dgm id="{6D1BCBDB-2781-4309-8A9A-5907BE9AB428}"/>
                                            </p:graphic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
                                            <p:graphicEl>
                                              <a:dgm id="{4D12E7A6-E080-4BD3-A2D6-8E7FCFBC99E7}"/>
                                            </p:graphicEl>
                                          </p:spTgt>
                                        </p:tgtEl>
                                        <p:attrNameLst>
                                          <p:attrName>style.visibility</p:attrName>
                                        </p:attrNameLst>
                                      </p:cBhvr>
                                      <p:to>
                                        <p:strVal val="visible"/>
                                      </p:to>
                                    </p:set>
                                    <p:animEffect transition="in" filter="fade">
                                      <p:cBhvr>
                                        <p:cTn id="44" dur="500"/>
                                        <p:tgtEl>
                                          <p:spTgt spid="5">
                                            <p:graphicEl>
                                              <a:dgm id="{4D12E7A6-E080-4BD3-A2D6-8E7FCFBC99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rev="1"/>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17808-818C-2941-B017-7FA33D134B5F}"/>
              </a:ext>
            </a:extLst>
          </p:cNvPr>
          <p:cNvSpPr>
            <a:spLocks noGrp="1"/>
          </p:cNvSpPr>
          <p:nvPr>
            <p:ph type="title"/>
          </p:nvPr>
        </p:nvSpPr>
        <p:spPr>
          <a:xfrm>
            <a:off x="1910690" y="5000412"/>
            <a:ext cx="9623404" cy="1257202"/>
          </a:xfrm>
        </p:spPr>
        <p:txBody>
          <a:bodyPr vert="horz" lIns="91440" tIns="45720" rIns="91440" bIns="45720" rtlCol="0" anchor="b">
            <a:noAutofit/>
          </a:bodyPr>
          <a:lstStyle/>
          <a:p>
            <a:r>
              <a:rPr lang="en-US" kern="1200" dirty="0">
                <a:solidFill>
                  <a:schemeClr val="tx1"/>
                </a:solidFill>
                <a:latin typeface="+mj-lt"/>
                <a:ea typeface="+mj-ea"/>
                <a:cs typeface="+mj-cs"/>
              </a:rPr>
              <a:t>Creating a Hope Centered Agency: </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52" name="Rectangle 51">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61A28DD-9554-CF44-BDC4-69E6DA1515E7}"/>
              </a:ext>
            </a:extLst>
          </p:cNvPr>
          <p:cNvSpPr>
            <a:spLocks noGrp="1"/>
          </p:cNvSpPr>
          <p:nvPr>
            <p:ph type="ftr" sz="quarter" idx="11"/>
          </p:nvPr>
        </p:nvSpPr>
        <p:spPr>
          <a:xfrm rot="16200000">
            <a:off x="-1572768" y="3666744"/>
            <a:ext cx="4224528" cy="201168"/>
          </a:xfrm>
        </p:spPr>
        <p:txBody>
          <a:bodyPr vert="horz" lIns="91440" tIns="45720" rIns="91440" bIns="45720" rtlCol="0" anchor="b">
            <a:normAutofit fontScale="25000" lnSpcReduction="20000"/>
          </a:bodyPr>
          <a:lstStyle/>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Hope Centered And Trauma Informed®</a:t>
            </a:r>
          </a:p>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
</a:t>
            </a:r>
          </a:p>
        </p:txBody>
      </p:sp>
      <p:pic>
        <p:nvPicPr>
          <p:cNvPr id="5" name="Graphic 4">
            <a:extLst>
              <a:ext uri="{FF2B5EF4-FFF2-40B4-BE49-F238E27FC236}">
                <a16:creationId xmlns:a16="http://schemas.microsoft.com/office/drawing/2014/main" id="{29F5A5CA-C434-0E40-B822-00A38C59E6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77" y="1072667"/>
            <a:ext cx="7281257" cy="2007012"/>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1872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8A547D-220E-474D-9DA7-00AF31563B6E}"/>
              </a:ext>
            </a:extLst>
          </p:cNvPr>
          <p:cNvSpPr>
            <a:spLocks noGrp="1"/>
          </p:cNvSpPr>
          <p:nvPr>
            <p:ph type="title"/>
          </p:nvPr>
        </p:nvSpPr>
        <p:spPr>
          <a:xfrm>
            <a:off x="804672" y="802955"/>
            <a:ext cx="4977976" cy="1454051"/>
          </a:xfrm>
        </p:spPr>
        <p:txBody>
          <a:bodyPr>
            <a:normAutofit/>
          </a:bodyPr>
          <a:lstStyle/>
          <a:p>
            <a:pPr algn="ctr"/>
            <a:r>
              <a:rPr lang="en-US" sz="3300" dirty="0">
                <a:solidFill>
                  <a:schemeClr val="tx2"/>
                </a:solidFill>
              </a:rPr>
              <a:t>Why consider the idea of becoming a Hope centered State Agency?</a:t>
            </a:r>
          </a:p>
        </p:txBody>
      </p:sp>
      <p:sp>
        <p:nvSpPr>
          <p:cNvPr id="3" name="Content Placeholder 2">
            <a:extLst>
              <a:ext uri="{FF2B5EF4-FFF2-40B4-BE49-F238E27FC236}">
                <a16:creationId xmlns:a16="http://schemas.microsoft.com/office/drawing/2014/main" id="{251A0BFF-6175-DD4F-B965-21BC86B2F7F7}"/>
              </a:ext>
            </a:extLst>
          </p:cNvPr>
          <p:cNvSpPr>
            <a:spLocks noGrp="1"/>
          </p:cNvSpPr>
          <p:nvPr>
            <p:ph idx="1"/>
          </p:nvPr>
        </p:nvSpPr>
        <p:spPr>
          <a:xfrm>
            <a:off x="804672" y="2421682"/>
            <a:ext cx="5291328" cy="3639289"/>
          </a:xfrm>
        </p:spPr>
        <p:txBody>
          <a:bodyPr anchor="ctr">
            <a:normAutofit/>
          </a:bodyPr>
          <a:lstStyle/>
          <a:p>
            <a:pPr marL="0" indent="0">
              <a:buNone/>
            </a:pPr>
            <a:endParaRPr lang="en-US" sz="1800" dirty="0">
              <a:solidFill>
                <a:schemeClr val="tx2"/>
              </a:solidFill>
            </a:endParaRPr>
          </a:p>
          <a:p>
            <a:pPr marL="0" indent="0">
              <a:buNone/>
            </a:pPr>
            <a:endParaRPr lang="en-US" sz="1800" dirty="0">
              <a:solidFill>
                <a:schemeClr val="tx2"/>
              </a:solidFill>
            </a:endParaRPr>
          </a:p>
          <a:p>
            <a:pPr marL="0" indent="0" algn="ctr">
              <a:buNone/>
            </a:pPr>
            <a:r>
              <a:rPr lang="en-US" sz="1800" dirty="0">
                <a:solidFill>
                  <a:schemeClr val="tx2"/>
                </a:solidFill>
              </a:rPr>
              <a:t> The Science of Hope is Clear:</a:t>
            </a:r>
          </a:p>
          <a:p>
            <a:pPr marL="0" indent="0">
              <a:buNone/>
            </a:pPr>
            <a:endParaRPr lang="en-US" sz="1800" dirty="0">
              <a:solidFill>
                <a:schemeClr val="tx2"/>
              </a:solidFill>
            </a:endParaRPr>
          </a:p>
          <a:p>
            <a:r>
              <a:rPr lang="en-US" sz="2000" dirty="0">
                <a:solidFill>
                  <a:schemeClr val="tx2"/>
                </a:solidFill>
              </a:rPr>
              <a:t>Hope Is one of the best predictors of well-being and goal attainment.</a:t>
            </a:r>
          </a:p>
          <a:p>
            <a:endParaRPr lang="en-US" sz="2000" dirty="0">
              <a:solidFill>
                <a:schemeClr val="tx2"/>
              </a:solidFill>
            </a:endParaRPr>
          </a:p>
          <a:p>
            <a:r>
              <a:rPr lang="en-US" sz="2000" dirty="0">
                <a:solidFill>
                  <a:schemeClr val="tx2"/>
                </a:solidFill>
              </a:rPr>
              <a:t>Nurturing hope is a significant buffer to burnout, turnover, and promotes team cohesion.</a:t>
            </a:r>
          </a:p>
          <a:p>
            <a:pPr marL="0" indent="0">
              <a:buNone/>
            </a:pPr>
            <a:endParaRPr lang="en-US" sz="1800" dirty="0">
              <a:solidFill>
                <a:schemeClr val="tx2"/>
              </a:solidFill>
            </a:endParaRPr>
          </a:p>
          <a:p>
            <a:pPr marL="0" indent="0">
              <a:buNone/>
            </a:pPr>
            <a:endParaRPr lang="en-US" sz="1800" dirty="0">
              <a:solidFill>
                <a:schemeClr val="tx2"/>
              </a:solidFill>
            </a:endParaRP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Graphic 7" descr="Business Growth">
            <a:extLst>
              <a:ext uri="{FF2B5EF4-FFF2-40B4-BE49-F238E27FC236}">
                <a16:creationId xmlns:a16="http://schemas.microsoft.com/office/drawing/2014/main" id="{B338F05C-2663-42BE-BDE4-5740BD8AEB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Footer Placeholder 3">
            <a:extLst>
              <a:ext uri="{FF2B5EF4-FFF2-40B4-BE49-F238E27FC236}">
                <a16:creationId xmlns:a16="http://schemas.microsoft.com/office/drawing/2014/main" id="{5C47A1F4-DFDC-2047-9EB9-1926819A6773}"/>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Hope Centered And Trauma Informed®</a:t>
            </a:r>
          </a:p>
        </p:txBody>
      </p:sp>
    </p:spTree>
    <p:extLst>
      <p:ext uri="{BB962C8B-B14F-4D97-AF65-F5344CB8AC3E}">
        <p14:creationId xmlns:p14="http://schemas.microsoft.com/office/powerpoint/2010/main" val="31196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8A547D-220E-474D-9DA7-00AF31563B6E}"/>
              </a:ext>
            </a:extLst>
          </p:cNvPr>
          <p:cNvSpPr>
            <a:spLocks noGrp="1"/>
          </p:cNvSpPr>
          <p:nvPr>
            <p:ph type="title"/>
          </p:nvPr>
        </p:nvSpPr>
        <p:spPr>
          <a:xfrm>
            <a:off x="838200" y="365125"/>
            <a:ext cx="10515600" cy="1325563"/>
          </a:xfrm>
        </p:spPr>
        <p:txBody>
          <a:bodyPr>
            <a:normAutofit/>
          </a:bodyPr>
          <a:lstStyle/>
          <a:p>
            <a:pPr algn="ctr"/>
            <a:r>
              <a:rPr lang="en-US" dirty="0"/>
              <a:t>Becoming Hope centered</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1A0BFF-6175-DD4F-B965-21BC86B2F7F7}"/>
              </a:ext>
            </a:extLst>
          </p:cNvPr>
          <p:cNvSpPr>
            <a:spLocks noGrp="1"/>
          </p:cNvSpPr>
          <p:nvPr>
            <p:ph idx="1"/>
          </p:nvPr>
        </p:nvSpPr>
        <p:spPr>
          <a:xfrm>
            <a:off x="555710" y="1825625"/>
            <a:ext cx="11080580" cy="4351338"/>
          </a:xfrm>
        </p:spPr>
        <p:txBody>
          <a:bodyPr>
            <a:normAutofit/>
          </a:bodyPr>
          <a:lstStyle/>
          <a:p>
            <a:pPr marL="0" indent="0">
              <a:buNone/>
            </a:pPr>
            <a:endParaRPr lang="en-US" dirty="0"/>
          </a:p>
          <a:p>
            <a:pPr marL="0" indent="0" algn="ctr">
              <a:buNone/>
            </a:pPr>
            <a:r>
              <a:rPr lang="en-US" sz="3200" dirty="0"/>
              <a:t>Hope provides a unifying language across multidisciplinary teams</a:t>
            </a:r>
          </a:p>
          <a:p>
            <a:pPr marL="0" indent="0" algn="ctr">
              <a:buNone/>
            </a:pPr>
            <a:endParaRPr lang="en-US" sz="3200" dirty="0"/>
          </a:p>
          <a:p>
            <a:pPr marL="1493838" indent="-234950"/>
            <a:r>
              <a:rPr lang="en-US" dirty="0"/>
              <a:t>Create a positive culture grounded in setting aspirational goals</a:t>
            </a:r>
          </a:p>
          <a:p>
            <a:pPr marL="1493838" indent="-234950"/>
            <a:r>
              <a:rPr lang="en-US" dirty="0"/>
              <a:t>Identifying and navigating solution focused pathways</a:t>
            </a:r>
          </a:p>
          <a:p>
            <a:pPr marL="1493838" indent="-234950"/>
            <a:r>
              <a:rPr lang="en-US" dirty="0"/>
              <a:t>Supporting the willpower necessary to pursue those goals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5C47A1F4-DFDC-2047-9EB9-1926819A6773}"/>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Hope Centered And Trauma Informed®</a:t>
            </a:r>
          </a:p>
        </p:txBody>
      </p:sp>
    </p:spTree>
    <p:extLst>
      <p:ext uri="{BB962C8B-B14F-4D97-AF65-F5344CB8AC3E}">
        <p14:creationId xmlns:p14="http://schemas.microsoft.com/office/powerpoint/2010/main" val="311745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1E17-E26A-4649-8C5B-B86AFE3B6B54}"/>
              </a:ext>
            </a:extLst>
          </p:cNvPr>
          <p:cNvSpPr>
            <a:spLocks noGrp="1"/>
          </p:cNvSpPr>
          <p:nvPr>
            <p:ph type="title"/>
          </p:nvPr>
        </p:nvSpPr>
        <p:spPr>
          <a:xfrm>
            <a:off x="210207" y="909638"/>
            <a:ext cx="11824138" cy="1155618"/>
          </a:xfrm>
        </p:spPr>
        <p:txBody>
          <a:bodyPr>
            <a:normAutofit/>
          </a:bodyPr>
          <a:lstStyle/>
          <a:p>
            <a:pPr algn="ctr"/>
            <a:r>
              <a:rPr lang="en-US" sz="3200" dirty="0"/>
              <a:t>STEPS TO BECOMING A HOPE CENTERED AGENCY</a:t>
            </a:r>
          </a:p>
        </p:txBody>
      </p:sp>
      <p:graphicFrame>
        <p:nvGraphicFramePr>
          <p:cNvPr id="5" name="Content Placeholder 2">
            <a:extLst>
              <a:ext uri="{FF2B5EF4-FFF2-40B4-BE49-F238E27FC236}">
                <a16:creationId xmlns:a16="http://schemas.microsoft.com/office/drawing/2014/main" id="{E906FF22-12FB-4003-A0CB-BFBF7C718C77}"/>
              </a:ext>
            </a:extLst>
          </p:cNvPr>
          <p:cNvGraphicFramePr>
            <a:graphicFrameLocks noGrp="1"/>
          </p:cNvGraphicFramePr>
          <p:nvPr>
            <p:ph idx="1"/>
            <p:extLst>
              <p:ext uri="{D42A27DB-BD31-4B8C-83A1-F6EECF244321}">
                <p14:modId xmlns:p14="http://schemas.microsoft.com/office/powerpoint/2010/main" val="2333302114"/>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D87092D-65B8-384D-8689-8747D586D0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Hope Centered And Trauma Informed®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0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BF718F-F6B8-C848-98AC-E686A3705846}"/>
              </a:ext>
            </a:extLst>
          </p:cNvPr>
          <p:cNvSpPr>
            <a:spLocks noGrp="1"/>
          </p:cNvSpPr>
          <p:nvPr>
            <p:ph type="ftr" sz="quarter" idx="11"/>
          </p:nvPr>
        </p:nvSpPr>
        <p:spPr>
          <a:xfrm>
            <a:off x="4038600" y="6356350"/>
            <a:ext cx="4114800" cy="365125"/>
          </a:xfrm>
        </p:spPr>
        <p:txBody>
          <a:bodyPr>
            <a:normAutofit lnSpcReduction="10000"/>
          </a:bodyPr>
          <a:lstStyle/>
          <a:p>
            <a:pPr>
              <a:lnSpc>
                <a:spcPct val="90000"/>
              </a:lnSpc>
              <a:spcAft>
                <a:spcPts val="600"/>
              </a:spcAft>
            </a:pPr>
            <a:r>
              <a:rPr lang="en-US" sz="300">
                <a:solidFill>
                  <a:srgbClr val="FFFFFF"/>
                </a:solidFill>
              </a:rPr>
              <a:t>Hope Centered And Trauma Informed®</a:t>
            </a:r>
          </a:p>
          <a:p>
            <a:pPr>
              <a:lnSpc>
                <a:spcPct val="90000"/>
              </a:lnSpc>
              <a:spcAft>
                <a:spcPts val="600"/>
              </a:spcAft>
            </a:pPr>
            <a:r>
              <a:rPr lang="en-US" sz="300">
                <a:solidFill>
                  <a:srgbClr val="FFFFFF"/>
                </a:solidFill>
              </a:rPr>
              <a:t>
</a:t>
            </a:r>
          </a:p>
        </p:txBody>
      </p:sp>
      <p:graphicFrame>
        <p:nvGraphicFramePr>
          <p:cNvPr id="6" name="Table 6">
            <a:extLst>
              <a:ext uri="{FF2B5EF4-FFF2-40B4-BE49-F238E27FC236}">
                <a16:creationId xmlns:a16="http://schemas.microsoft.com/office/drawing/2014/main" id="{725D365B-5F63-7259-E015-565B731C0961}"/>
              </a:ext>
            </a:extLst>
          </p:cNvPr>
          <p:cNvGraphicFramePr>
            <a:graphicFrameLocks noGrp="1"/>
          </p:cNvGraphicFramePr>
          <p:nvPr>
            <p:extLst>
              <p:ext uri="{D42A27DB-BD31-4B8C-83A1-F6EECF244321}">
                <p14:modId xmlns:p14="http://schemas.microsoft.com/office/powerpoint/2010/main" val="511410797"/>
              </p:ext>
            </p:extLst>
          </p:nvPr>
        </p:nvGraphicFramePr>
        <p:xfrm>
          <a:off x="367861" y="1414910"/>
          <a:ext cx="11246069" cy="5124002"/>
        </p:xfrm>
        <a:graphic>
          <a:graphicData uri="http://schemas.openxmlformats.org/drawingml/2006/table">
            <a:tbl>
              <a:tblPr firstRow="1" bandRow="1">
                <a:tableStyleId>{5C22544A-7EE6-4342-B048-85BDC9FD1C3A}</a:tableStyleId>
              </a:tblPr>
              <a:tblGrid>
                <a:gridCol w="5610889">
                  <a:extLst>
                    <a:ext uri="{9D8B030D-6E8A-4147-A177-3AD203B41FA5}">
                      <a16:colId xmlns:a16="http://schemas.microsoft.com/office/drawing/2014/main" val="1537736133"/>
                    </a:ext>
                  </a:extLst>
                </a:gridCol>
                <a:gridCol w="5635180">
                  <a:extLst>
                    <a:ext uri="{9D8B030D-6E8A-4147-A177-3AD203B41FA5}">
                      <a16:colId xmlns:a16="http://schemas.microsoft.com/office/drawing/2014/main" val="4221818003"/>
                    </a:ext>
                  </a:extLst>
                </a:gridCol>
              </a:tblGrid>
              <a:tr h="413161">
                <a:tc>
                  <a:txBody>
                    <a:bodyPr/>
                    <a:lstStyle/>
                    <a:p>
                      <a:pPr algn="ctr"/>
                      <a:r>
                        <a:rPr lang="en-US" dirty="0"/>
                        <a:t>WORKFORCE PROJECTS</a:t>
                      </a:r>
                    </a:p>
                  </a:txBody>
                  <a:tcPr/>
                </a:tc>
                <a:tc>
                  <a:txBody>
                    <a:bodyPr/>
                    <a:lstStyle/>
                    <a:p>
                      <a:pPr algn="ctr"/>
                      <a:r>
                        <a:rPr lang="en-US" dirty="0"/>
                        <a:t>POLICY AND SYSTEMS PROJECTS</a:t>
                      </a:r>
                    </a:p>
                  </a:txBody>
                  <a:tcPr>
                    <a:solidFill>
                      <a:schemeClr val="accent1"/>
                    </a:solidFill>
                  </a:tcPr>
                </a:tc>
                <a:extLst>
                  <a:ext uri="{0D108BD9-81ED-4DB2-BD59-A6C34878D82A}">
                    <a16:rowId xmlns:a16="http://schemas.microsoft.com/office/drawing/2014/main" val="423033168"/>
                  </a:ext>
                </a:extLst>
              </a:tr>
              <a:tr h="2241260">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Lunch &amp; Learn Sessions for Hope Awareness.</a:t>
                      </a:r>
                    </a:p>
                    <a:p>
                      <a:pPr marL="285750" indent="-285750">
                        <a:buFont typeface="Arial" panose="020B0604020202020204" pitchFamily="34" charset="0"/>
                        <a:buChar char="•"/>
                      </a:pPr>
                      <a:r>
                        <a:rPr lang="en-US" dirty="0"/>
                        <a:t>Creating a hope centered onboarding system.</a:t>
                      </a:r>
                    </a:p>
                    <a:p>
                      <a:pPr marL="285750" indent="-285750">
                        <a:buFont typeface="Arial" panose="020B0604020202020204" pitchFamily="34" charset="0"/>
                        <a:buChar char="•"/>
                      </a:pPr>
                      <a:r>
                        <a:rPr lang="en-US" dirty="0"/>
                        <a:t>Integrating Goal Setting Focus on Clients/Customers.</a:t>
                      </a:r>
                    </a:p>
                    <a:p>
                      <a:pPr marL="285750" indent="-285750">
                        <a:buFont typeface="Arial" panose="020B0604020202020204" pitchFamily="34" charset="0"/>
                        <a:buChar char="•"/>
                      </a:pPr>
                      <a:r>
                        <a:rPr lang="en-US" dirty="0"/>
                        <a:t>Hope Centered Performance Evaluation.</a:t>
                      </a:r>
                    </a:p>
                    <a:p>
                      <a:pPr marL="285750" indent="-285750">
                        <a:buFont typeface="Arial" panose="020B0604020202020204" pitchFamily="34" charset="0"/>
                        <a:buChar char="•"/>
                      </a:pPr>
                      <a:r>
                        <a:rPr lang="en-US" dirty="0"/>
                        <a:t>Integrating Assessment of Hope, Collective Hope, and Well-Being.</a:t>
                      </a:r>
                    </a:p>
                    <a:p>
                      <a:endParaRPr lang="en-US" dirty="0"/>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Environmental Scan of Physical Space.</a:t>
                      </a:r>
                    </a:p>
                    <a:p>
                      <a:pPr marL="285750" indent="-285750">
                        <a:buFont typeface="Arial" panose="020B0604020202020204" pitchFamily="34" charset="0"/>
                        <a:buChar char="•"/>
                      </a:pPr>
                      <a:r>
                        <a:rPr lang="en-US" dirty="0"/>
                        <a:t>Infuse Hope Into Website and Social Media.</a:t>
                      </a:r>
                    </a:p>
                    <a:p>
                      <a:pPr marL="285750" indent="-285750">
                        <a:buFont typeface="Arial" panose="020B0604020202020204" pitchFamily="34" charset="0"/>
                        <a:buChar char="•"/>
                      </a:pPr>
                      <a:r>
                        <a:rPr lang="en-US" dirty="0"/>
                        <a:t>Journey Mapping Client Service Delivery.</a:t>
                      </a:r>
                    </a:p>
                    <a:p>
                      <a:pPr marL="285750" indent="-285750">
                        <a:buFont typeface="Arial" panose="020B0604020202020204" pitchFamily="34" charset="0"/>
                        <a:buChar char="•"/>
                      </a:pPr>
                      <a:r>
                        <a:rPr lang="en-US" dirty="0"/>
                        <a:t>Review Policy &amp; Procedures.</a:t>
                      </a:r>
                    </a:p>
                    <a:p>
                      <a:pPr marL="285750" indent="-285750">
                        <a:buFont typeface="Arial" panose="020B0604020202020204" pitchFamily="34" charset="0"/>
                        <a:buChar char="•"/>
                      </a:pPr>
                      <a:r>
                        <a:rPr lang="en-US" dirty="0"/>
                        <a:t>Hope Centered Strategic Planning.</a:t>
                      </a:r>
                    </a:p>
                  </a:txBody>
                  <a:tcPr/>
                </a:tc>
                <a:extLst>
                  <a:ext uri="{0D108BD9-81ED-4DB2-BD59-A6C34878D82A}">
                    <a16:rowId xmlns:a16="http://schemas.microsoft.com/office/drawing/2014/main" val="539551690"/>
                  </a:ext>
                </a:extLst>
              </a:tr>
              <a:tr h="413161">
                <a:tc>
                  <a:txBody>
                    <a:bodyPr/>
                    <a:lstStyle/>
                    <a:p>
                      <a:pPr algn="ctr"/>
                      <a:r>
                        <a:rPr lang="en-US" b="1" dirty="0">
                          <a:solidFill>
                            <a:schemeClr val="bg1"/>
                          </a:solidFill>
                        </a:rPr>
                        <a:t>PROGRAMS AND SERVICES</a:t>
                      </a:r>
                    </a:p>
                  </a:txBody>
                  <a:tcPr>
                    <a:solidFill>
                      <a:schemeClr val="accent1"/>
                    </a:solidFill>
                  </a:tcPr>
                </a:tc>
                <a:tc>
                  <a:txBody>
                    <a:bodyPr/>
                    <a:lstStyle/>
                    <a:p>
                      <a:pPr algn="ctr"/>
                      <a:r>
                        <a:rPr lang="en-US" b="1" dirty="0">
                          <a:solidFill>
                            <a:schemeClr val="bg1"/>
                          </a:solidFill>
                        </a:rPr>
                        <a:t>LEADERSHIP</a:t>
                      </a:r>
                    </a:p>
                  </a:txBody>
                  <a:tcPr>
                    <a:solidFill>
                      <a:schemeClr val="accent1"/>
                    </a:solidFill>
                  </a:tcPr>
                </a:tc>
                <a:extLst>
                  <a:ext uri="{0D108BD9-81ED-4DB2-BD59-A6C34878D82A}">
                    <a16:rowId xmlns:a16="http://schemas.microsoft.com/office/drawing/2014/main" val="2157080748"/>
                  </a:ext>
                </a:extLst>
              </a:tr>
              <a:tr h="1935634">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 Hope Assessment into Intake and Follow-up for clients.</a:t>
                      </a:r>
                    </a:p>
                    <a:p>
                      <a:pPr marL="285750" indent="-285750">
                        <a:buFont typeface="Arial" panose="020B0604020202020204" pitchFamily="34" charset="0"/>
                        <a:buChar char="•"/>
                      </a:pPr>
                      <a:r>
                        <a:rPr lang="en-US" dirty="0"/>
                        <a:t>Adapt Case Management Planning Documents.</a:t>
                      </a:r>
                    </a:p>
                    <a:p>
                      <a:pPr marL="285750" indent="-285750">
                        <a:buFont typeface="Arial" panose="020B0604020202020204" pitchFamily="34" charset="0"/>
                        <a:buChar char="•"/>
                      </a:pPr>
                      <a:r>
                        <a:rPr lang="en-US" dirty="0"/>
                        <a:t>Create Short Curriculum Activities Around Hope.</a:t>
                      </a:r>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Adapt Judicial Bench Card For Supervisor Training.</a:t>
                      </a:r>
                    </a:p>
                    <a:p>
                      <a:pPr marL="285750" indent="-285750">
                        <a:buFont typeface="Arial" panose="020B0604020202020204" pitchFamily="34" charset="0"/>
                        <a:buChar char="•"/>
                      </a:pPr>
                      <a:r>
                        <a:rPr lang="en-US" dirty="0"/>
                        <a:t>Create Brief Hope Activities for Staff Meetings.</a:t>
                      </a:r>
                    </a:p>
                    <a:p>
                      <a:pPr marL="285750" indent="-285750">
                        <a:buFont typeface="Arial" panose="020B0604020202020204" pitchFamily="34" charset="0"/>
                        <a:buChar char="•"/>
                      </a:pPr>
                      <a:r>
                        <a:rPr lang="en-US" dirty="0"/>
                        <a:t>Use Hope Framework to Guide Communications (e.g., emails).</a:t>
                      </a:r>
                    </a:p>
                    <a:p>
                      <a:pPr marL="285750" indent="-285750">
                        <a:buFont typeface="Arial" panose="020B0604020202020204" pitchFamily="34" charset="0"/>
                        <a:buChar char="•"/>
                      </a:pPr>
                      <a:r>
                        <a:rPr lang="en-US" dirty="0"/>
                        <a:t>Become Leader in Hope Awareness For Stakeholders and Community.</a:t>
                      </a:r>
                    </a:p>
                  </a:txBody>
                  <a:tcPr/>
                </a:tc>
                <a:extLst>
                  <a:ext uri="{0D108BD9-81ED-4DB2-BD59-A6C34878D82A}">
                    <a16:rowId xmlns:a16="http://schemas.microsoft.com/office/drawing/2014/main" val="948022420"/>
                  </a:ext>
                </a:extLst>
              </a:tr>
            </a:tbl>
          </a:graphicData>
        </a:graphic>
      </p:graphicFrame>
      <p:sp>
        <p:nvSpPr>
          <p:cNvPr id="7" name="TextBox 6">
            <a:extLst>
              <a:ext uri="{FF2B5EF4-FFF2-40B4-BE49-F238E27FC236}">
                <a16:creationId xmlns:a16="http://schemas.microsoft.com/office/drawing/2014/main" id="{BDF462C3-C653-5C43-FCEC-D1098B58CB5D}"/>
              </a:ext>
            </a:extLst>
          </p:cNvPr>
          <p:cNvSpPr txBox="1"/>
          <p:nvPr/>
        </p:nvSpPr>
        <p:spPr>
          <a:xfrm>
            <a:off x="819807" y="170363"/>
            <a:ext cx="10342178" cy="584775"/>
          </a:xfrm>
          <a:prstGeom prst="rect">
            <a:avLst/>
          </a:prstGeom>
          <a:noFill/>
        </p:spPr>
        <p:txBody>
          <a:bodyPr wrap="square" rtlCol="0">
            <a:spAutoFit/>
          </a:bodyPr>
          <a:lstStyle/>
          <a:p>
            <a:pPr algn="ctr"/>
            <a:r>
              <a:rPr lang="en-US" sz="3200" dirty="0"/>
              <a:t>Sample Activities and Action Strategies</a:t>
            </a:r>
          </a:p>
        </p:txBody>
      </p:sp>
    </p:spTree>
    <p:extLst>
      <p:ext uri="{BB962C8B-B14F-4D97-AF65-F5344CB8AC3E}">
        <p14:creationId xmlns:p14="http://schemas.microsoft.com/office/powerpoint/2010/main" val="200564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7808-818C-2941-B017-7FA33D134B5F}"/>
              </a:ext>
            </a:extLst>
          </p:cNvPr>
          <p:cNvSpPr>
            <a:spLocks noGrp="1"/>
          </p:cNvSpPr>
          <p:nvPr>
            <p:ph type="title"/>
          </p:nvPr>
        </p:nvSpPr>
        <p:spPr>
          <a:xfrm>
            <a:off x="1078786" y="5600798"/>
            <a:ext cx="10856000" cy="1257202"/>
          </a:xfrm>
        </p:spPr>
        <p:txBody>
          <a:bodyPr vert="horz" lIns="91440" tIns="45720" rIns="91440" bIns="45720" rtlCol="0" anchor="b">
            <a:noAutofit/>
          </a:bodyPr>
          <a:lstStyle/>
          <a:p>
            <a:pPr algn="ctr"/>
            <a:r>
              <a:rPr lang="en-US" sz="4400" kern="1200" dirty="0">
                <a:latin typeface="+mj-lt"/>
                <a:ea typeface="+mj-ea"/>
                <a:cs typeface="+mj-cs"/>
              </a:rPr>
              <a:t>Creating a Hope Centered State Agency: </a:t>
            </a:r>
            <a:br>
              <a:rPr lang="en-US" sz="4400" kern="1200" dirty="0">
                <a:latin typeface="+mj-lt"/>
                <a:ea typeface="+mj-ea"/>
                <a:cs typeface="+mj-cs"/>
              </a:rPr>
            </a:br>
            <a:br>
              <a:rPr lang="en-US" sz="4400" kern="1200" dirty="0">
                <a:latin typeface="+mj-lt"/>
                <a:ea typeface="+mj-ea"/>
                <a:cs typeface="+mj-cs"/>
              </a:rPr>
            </a:br>
            <a:r>
              <a:rPr lang="en-US" sz="3600" dirty="0"/>
              <a:t>2022 Oklahoma Employee Engagement Survey Results</a:t>
            </a:r>
            <a:br>
              <a:rPr lang="en-US" sz="4400" kern="1200" dirty="0">
                <a:latin typeface="+mj-lt"/>
                <a:ea typeface="+mj-ea"/>
                <a:cs typeface="+mj-cs"/>
              </a:rPr>
            </a:b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161A28DD-9554-CF44-BDC4-69E6DA1515E7}"/>
              </a:ext>
            </a:extLst>
          </p:cNvPr>
          <p:cNvSpPr>
            <a:spLocks noGrp="1"/>
          </p:cNvSpPr>
          <p:nvPr>
            <p:ph type="ftr" sz="quarter" idx="11"/>
          </p:nvPr>
        </p:nvSpPr>
        <p:spPr>
          <a:xfrm rot="16200000">
            <a:off x="-1572768" y="3666744"/>
            <a:ext cx="4224528" cy="201168"/>
          </a:xfrm>
        </p:spPr>
        <p:txBody>
          <a:bodyPr vert="horz" lIns="91440" tIns="45720" rIns="91440" bIns="45720" rtlCol="0" anchor="b">
            <a:normAutofit fontScale="25000" lnSpcReduction="20000"/>
          </a:bodyPr>
          <a:lstStyle/>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Hope Centered And Trauma Informed®</a:t>
            </a:r>
          </a:p>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
</a:t>
            </a:r>
          </a:p>
        </p:txBody>
      </p:sp>
      <p:pic>
        <p:nvPicPr>
          <p:cNvPr id="5" name="Graphic 4">
            <a:extLst>
              <a:ext uri="{FF2B5EF4-FFF2-40B4-BE49-F238E27FC236}">
                <a16:creationId xmlns:a16="http://schemas.microsoft.com/office/drawing/2014/main" id="{29F5A5CA-C434-0E40-B822-00A38C59E6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3748" y="353476"/>
            <a:ext cx="7281257" cy="2007012"/>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1582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2976-A74D-FB41-8908-32FA5D82D9C0}"/>
              </a:ext>
            </a:extLst>
          </p:cNvPr>
          <p:cNvSpPr>
            <a:spLocks noGrp="1"/>
          </p:cNvSpPr>
          <p:nvPr>
            <p:ph type="title"/>
          </p:nvPr>
        </p:nvSpPr>
        <p:spPr>
          <a:xfrm>
            <a:off x="558210" y="1494850"/>
            <a:ext cx="3510356" cy="3520440"/>
          </a:xfrm>
        </p:spPr>
        <p:txBody>
          <a:bodyPr anchor="t">
            <a:normAutofit fontScale="90000"/>
          </a:bodyPr>
          <a:lstStyle/>
          <a:p>
            <a:pPr algn="ctr"/>
            <a:br>
              <a:rPr lang="en-US" sz="3600" dirty="0"/>
            </a:br>
            <a:r>
              <a:rPr lang="en-US" sz="3100" dirty="0"/>
              <a:t>2022 Oklahoma Employee Engagement Survey</a:t>
            </a:r>
            <a:br>
              <a:rPr lang="en-US" sz="3600" dirty="0"/>
            </a:br>
            <a:br>
              <a:rPr lang="en-US" sz="3600" dirty="0"/>
            </a:br>
            <a:r>
              <a:rPr lang="en-US" sz="1300" dirty="0"/>
              <a:t>Scores Range from 8 – 64</a:t>
            </a:r>
            <a:br>
              <a:rPr lang="en-US" sz="1300" dirty="0"/>
            </a:br>
            <a:br>
              <a:rPr lang="en-US" sz="1300" dirty="0"/>
            </a:br>
            <a:r>
              <a:rPr lang="en-US" sz="1300" dirty="0"/>
              <a:t>8-16 = No or Low Hope</a:t>
            </a:r>
            <a:br>
              <a:rPr lang="en-US" sz="1300" dirty="0"/>
            </a:br>
            <a:r>
              <a:rPr lang="en-US" sz="1300" dirty="0"/>
              <a:t>17-39 = Slightly Hopeful</a:t>
            </a:r>
            <a:br>
              <a:rPr lang="en-US" sz="1300" dirty="0"/>
            </a:br>
            <a:r>
              <a:rPr lang="en-US" sz="1300" dirty="0"/>
              <a:t>40-55 = Moderate Hope</a:t>
            </a:r>
            <a:br>
              <a:rPr lang="en-US" sz="1300" dirty="0"/>
            </a:br>
            <a:r>
              <a:rPr lang="en-US" sz="1300" dirty="0"/>
              <a:t>56-64 = High Hope</a:t>
            </a:r>
            <a:br>
              <a:rPr lang="en-US" sz="1300" dirty="0"/>
            </a:br>
            <a:br>
              <a:rPr lang="en-US" sz="1300" dirty="0"/>
            </a:br>
            <a:r>
              <a:rPr lang="en-US" sz="2000" b="1" dirty="0"/>
              <a:t>Avg Hope = 54.50</a:t>
            </a:r>
            <a:br>
              <a:rPr lang="en-US" sz="1300" dirty="0"/>
            </a:br>
            <a:r>
              <a:rPr lang="en-US" sz="1300" dirty="0"/>
              <a:t>SD = 6.82</a:t>
            </a:r>
          </a:p>
        </p:txBody>
      </p:sp>
      <p:graphicFrame>
        <p:nvGraphicFramePr>
          <p:cNvPr id="12" name="Content Placeholder 11">
            <a:extLst>
              <a:ext uri="{FF2B5EF4-FFF2-40B4-BE49-F238E27FC236}">
                <a16:creationId xmlns:a16="http://schemas.microsoft.com/office/drawing/2014/main" id="{AE58C8EB-026B-A14A-8547-48B57EA2AEC5}"/>
              </a:ext>
            </a:extLst>
          </p:cNvPr>
          <p:cNvGraphicFramePr>
            <a:graphicFrameLocks noGrp="1"/>
          </p:cNvGraphicFramePr>
          <p:nvPr>
            <p:ph idx="1"/>
            <p:extLst>
              <p:ext uri="{D42A27DB-BD31-4B8C-83A1-F6EECF244321}">
                <p14:modId xmlns:p14="http://schemas.microsoft.com/office/powerpoint/2010/main" val="3042552291"/>
              </p:ext>
            </p:extLst>
          </p:nvPr>
        </p:nvGraphicFramePr>
        <p:xfrm>
          <a:off x="4574142" y="1162032"/>
          <a:ext cx="7059648" cy="46433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E051EA20-07FA-E847-A4A0-6C78EB2DFE1D}"/>
              </a:ext>
            </a:extLst>
          </p:cNvPr>
          <p:cNvSpPr txBox="1">
            <a:spLocks/>
          </p:cNvSpPr>
          <p:nvPr/>
        </p:nvSpPr>
        <p:spPr>
          <a:xfrm>
            <a:off x="3431224" y="163153"/>
            <a:ext cx="8202566" cy="1179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Individual Hope Score</a:t>
            </a:r>
          </a:p>
        </p:txBody>
      </p:sp>
      <p:pic>
        <p:nvPicPr>
          <p:cNvPr id="4" name="Graphic 3">
            <a:extLst>
              <a:ext uri="{FF2B5EF4-FFF2-40B4-BE49-F238E27FC236}">
                <a16:creationId xmlns:a16="http://schemas.microsoft.com/office/drawing/2014/main" id="{41549435-0DF8-8E4B-AC7F-0D003EA4D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429" y="349232"/>
            <a:ext cx="2971800" cy="812800"/>
          </a:xfrm>
          <a:prstGeom prst="rect">
            <a:avLst/>
          </a:prstGeom>
        </p:spPr>
      </p:pic>
    </p:spTree>
    <p:extLst>
      <p:ext uri="{BB962C8B-B14F-4D97-AF65-F5344CB8AC3E}">
        <p14:creationId xmlns:p14="http://schemas.microsoft.com/office/powerpoint/2010/main" val="33935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757243-5421-5F4E-950A-A93A9CE79A1B}"/>
              </a:ext>
            </a:extLst>
          </p:cNvPr>
          <p:cNvSpPr>
            <a:spLocks noGrp="1"/>
          </p:cNvSpPr>
          <p:nvPr>
            <p:ph type="ftr" sz="quarter" idx="11"/>
          </p:nvPr>
        </p:nvSpPr>
        <p:spPr/>
        <p:txBody>
          <a:bodyPr/>
          <a:lstStyle/>
          <a:p>
            <a:r>
              <a:rPr lang="en-US"/>
              <a:t>Hope Centered And Trauma Informed®</a:t>
            </a:r>
          </a:p>
          <a:p>
            <a:r>
              <a:rPr lang="en-US"/>
              <a:t>
</a:t>
            </a:r>
          </a:p>
        </p:txBody>
      </p:sp>
      <p:sp>
        <p:nvSpPr>
          <p:cNvPr id="4" name="TextBox 3">
            <a:extLst>
              <a:ext uri="{FF2B5EF4-FFF2-40B4-BE49-F238E27FC236}">
                <a16:creationId xmlns:a16="http://schemas.microsoft.com/office/drawing/2014/main" id="{6940E41B-F46B-9C4C-8F97-385FD73A241C}"/>
              </a:ext>
            </a:extLst>
          </p:cNvPr>
          <p:cNvSpPr txBox="1"/>
          <p:nvPr/>
        </p:nvSpPr>
        <p:spPr>
          <a:xfrm>
            <a:off x="1246597" y="3126789"/>
            <a:ext cx="10140594" cy="3046988"/>
          </a:xfrm>
          <a:prstGeom prst="rect">
            <a:avLst/>
          </a:prstGeom>
          <a:noFill/>
        </p:spPr>
        <p:txBody>
          <a:bodyPr wrap="square">
            <a:spAutoFit/>
          </a:bodyPr>
          <a:lstStyle/>
          <a:p>
            <a:pPr algn="ctr"/>
            <a:r>
              <a:rPr lang="en-US" sz="2400" b="0" i="1" u="none" strike="noStrike" dirty="0">
                <a:solidFill>
                  <a:srgbClr val="464646"/>
                </a:solidFill>
                <a:effectLst/>
                <a:latin typeface="Open Sans" panose="020B0606030504020204" pitchFamily="34" charset="0"/>
              </a:rPr>
              <a:t>“Hope is not a wish or a feeling. It’s a proven science that can be measured and applied. More than 2,000 studies have shown that hope is the greatest predictor of success.”</a:t>
            </a:r>
          </a:p>
          <a:p>
            <a:pPr algn="ctr"/>
            <a:endParaRPr lang="en-US" sz="2400" b="0" i="0" u="none" strike="noStrike" dirty="0">
              <a:solidFill>
                <a:srgbClr val="464646"/>
              </a:solidFill>
              <a:effectLst/>
              <a:latin typeface="Open Sans" panose="020B0606030504020204" pitchFamily="34" charset="0"/>
            </a:endParaRPr>
          </a:p>
          <a:p>
            <a:pPr algn="ctr"/>
            <a:r>
              <a:rPr lang="en-US" sz="2400" b="0" i="1" u="none" strike="noStrike" dirty="0">
                <a:solidFill>
                  <a:srgbClr val="464646"/>
                </a:solidFill>
                <a:effectLst/>
                <a:latin typeface="Open Sans" panose="020B0606030504020204" pitchFamily="34" charset="0"/>
              </a:rPr>
              <a:t>“Hope impacts everything that matters to us. [First Lady Sarah Stitt] has created the Sarah Stitt Hope Foundation to bring the science of hope to communities across Oklahoma. Over the next two years, we’re training every state employee how to apply the science of hope to their agencies.”</a:t>
            </a:r>
            <a:endParaRPr lang="en-US" sz="2400" b="0" i="0" u="none" strike="noStrike" dirty="0">
              <a:solidFill>
                <a:srgbClr val="464646"/>
              </a:solidFill>
              <a:effectLst/>
              <a:latin typeface="Open Sans" panose="020B0606030504020204" pitchFamily="34" charset="0"/>
            </a:endParaRPr>
          </a:p>
        </p:txBody>
      </p:sp>
      <p:sp>
        <p:nvSpPr>
          <p:cNvPr id="5" name="TextBox 4">
            <a:extLst>
              <a:ext uri="{FF2B5EF4-FFF2-40B4-BE49-F238E27FC236}">
                <a16:creationId xmlns:a16="http://schemas.microsoft.com/office/drawing/2014/main" id="{6E819EFE-E0A3-1E4D-B0C6-F5DC57EBC7C7}"/>
              </a:ext>
            </a:extLst>
          </p:cNvPr>
          <p:cNvSpPr txBox="1"/>
          <p:nvPr/>
        </p:nvSpPr>
        <p:spPr>
          <a:xfrm>
            <a:off x="2736350" y="2385730"/>
            <a:ext cx="6719299" cy="584775"/>
          </a:xfrm>
          <a:prstGeom prst="rect">
            <a:avLst/>
          </a:prstGeom>
          <a:noFill/>
        </p:spPr>
        <p:txBody>
          <a:bodyPr wrap="square" rtlCol="0">
            <a:spAutoFit/>
          </a:bodyPr>
          <a:lstStyle/>
          <a:p>
            <a:pPr algn="ctr"/>
            <a:r>
              <a:rPr lang="en-US" sz="3200" dirty="0"/>
              <a:t>DRIVING HOPE FOR ALL OKLAHOMANS</a:t>
            </a:r>
          </a:p>
        </p:txBody>
      </p:sp>
      <p:sp>
        <p:nvSpPr>
          <p:cNvPr id="6" name="TextBox 5">
            <a:extLst>
              <a:ext uri="{FF2B5EF4-FFF2-40B4-BE49-F238E27FC236}">
                <a16:creationId xmlns:a16="http://schemas.microsoft.com/office/drawing/2014/main" id="{7A04BA6E-124C-7F49-B3DC-F0908F054032}"/>
              </a:ext>
            </a:extLst>
          </p:cNvPr>
          <p:cNvSpPr txBox="1"/>
          <p:nvPr/>
        </p:nvSpPr>
        <p:spPr>
          <a:xfrm>
            <a:off x="1025703" y="1334194"/>
            <a:ext cx="10582382" cy="769441"/>
          </a:xfrm>
          <a:prstGeom prst="rect">
            <a:avLst/>
          </a:prstGeom>
          <a:noFill/>
        </p:spPr>
        <p:txBody>
          <a:bodyPr wrap="square" rtlCol="0">
            <a:spAutoFit/>
          </a:bodyPr>
          <a:lstStyle/>
          <a:p>
            <a:pPr algn="ctr"/>
            <a:r>
              <a:rPr lang="en-US" sz="4400" dirty="0"/>
              <a:t>GOVERNOR STITT’S 2022 STATE OF THE STATE</a:t>
            </a:r>
          </a:p>
        </p:txBody>
      </p:sp>
      <p:pic>
        <p:nvPicPr>
          <p:cNvPr id="8" name="Graphic 7">
            <a:extLst>
              <a:ext uri="{FF2B5EF4-FFF2-40B4-BE49-F238E27FC236}">
                <a16:creationId xmlns:a16="http://schemas.microsoft.com/office/drawing/2014/main" id="{B24A72CF-89D2-4142-8456-C1C919C499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0230" y="416217"/>
            <a:ext cx="2971800" cy="812800"/>
          </a:xfrm>
          <a:prstGeom prst="rect">
            <a:avLst/>
          </a:prstGeom>
        </p:spPr>
      </p:pic>
    </p:spTree>
    <p:extLst>
      <p:ext uri="{BB962C8B-B14F-4D97-AF65-F5344CB8AC3E}">
        <p14:creationId xmlns:p14="http://schemas.microsoft.com/office/powerpoint/2010/main" val="1809113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5C83-4335-8241-9616-284B25FD181F}"/>
              </a:ext>
            </a:extLst>
          </p:cNvPr>
          <p:cNvSpPr>
            <a:spLocks noGrp="1"/>
          </p:cNvSpPr>
          <p:nvPr>
            <p:ph type="title"/>
          </p:nvPr>
        </p:nvSpPr>
        <p:spPr/>
        <p:txBody>
          <a:bodyPr/>
          <a:lstStyle/>
          <a:p>
            <a:pPr algn="ctr"/>
            <a:r>
              <a:rPr lang="en-US" dirty="0"/>
              <a:t>Hope Scores By Cabinet</a:t>
            </a:r>
          </a:p>
        </p:txBody>
      </p:sp>
      <p:graphicFrame>
        <p:nvGraphicFramePr>
          <p:cNvPr id="5" name="Content Placeholder 4">
            <a:extLst>
              <a:ext uri="{FF2B5EF4-FFF2-40B4-BE49-F238E27FC236}">
                <a16:creationId xmlns:a16="http://schemas.microsoft.com/office/drawing/2014/main" id="{B33D1223-2CF8-8247-A1BF-5EAC1A13C707}"/>
              </a:ext>
            </a:extLst>
          </p:cNvPr>
          <p:cNvGraphicFramePr>
            <a:graphicFrameLocks noGrp="1"/>
          </p:cNvGraphicFramePr>
          <p:nvPr>
            <p:ph idx="1"/>
            <p:extLst>
              <p:ext uri="{D42A27DB-BD31-4B8C-83A1-F6EECF244321}">
                <p14:modId xmlns:p14="http://schemas.microsoft.com/office/powerpoint/2010/main" val="2395947427"/>
              </p:ext>
            </p:extLst>
          </p:nvPr>
        </p:nvGraphicFramePr>
        <p:xfrm>
          <a:off x="838200" y="1426464"/>
          <a:ext cx="10515600" cy="5014931"/>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73586C5-975A-BA4F-842C-01C4944ABE9A}"/>
              </a:ext>
            </a:extLst>
          </p:cNvPr>
          <p:cNvSpPr>
            <a:spLocks noGrp="1"/>
          </p:cNvSpPr>
          <p:nvPr>
            <p:ph type="ftr" sz="quarter" idx="11"/>
          </p:nvPr>
        </p:nvSpPr>
        <p:spPr>
          <a:xfrm>
            <a:off x="324429" y="6441395"/>
            <a:ext cx="4114800" cy="365125"/>
          </a:xfrm>
        </p:spPr>
        <p:txBody>
          <a:bodyPr/>
          <a:lstStyle/>
          <a:p>
            <a:r>
              <a:rPr lang="en-US" dirty="0"/>
              <a:t>Hope Centered And Trauma Informed®
</a:t>
            </a:r>
          </a:p>
        </p:txBody>
      </p:sp>
      <p:pic>
        <p:nvPicPr>
          <p:cNvPr id="6" name="Graphic 5">
            <a:extLst>
              <a:ext uri="{FF2B5EF4-FFF2-40B4-BE49-F238E27FC236}">
                <a16:creationId xmlns:a16="http://schemas.microsoft.com/office/drawing/2014/main" id="{12F3283C-6527-C045-8787-AFC1CDECCD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429" y="349232"/>
            <a:ext cx="2971800" cy="812800"/>
          </a:xfrm>
          <a:prstGeom prst="rect">
            <a:avLst/>
          </a:prstGeom>
        </p:spPr>
      </p:pic>
    </p:spTree>
    <p:extLst>
      <p:ext uri="{BB962C8B-B14F-4D97-AF65-F5344CB8AC3E}">
        <p14:creationId xmlns:p14="http://schemas.microsoft.com/office/powerpoint/2010/main" val="102060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2976-A74D-FB41-8908-32FA5D82D9C0}"/>
              </a:ext>
            </a:extLst>
          </p:cNvPr>
          <p:cNvSpPr>
            <a:spLocks noGrp="1"/>
          </p:cNvSpPr>
          <p:nvPr>
            <p:ph type="title"/>
          </p:nvPr>
        </p:nvSpPr>
        <p:spPr>
          <a:xfrm>
            <a:off x="182021" y="1676400"/>
            <a:ext cx="3948189" cy="3520440"/>
          </a:xfrm>
        </p:spPr>
        <p:txBody>
          <a:bodyPr anchor="t">
            <a:normAutofit fontScale="90000"/>
          </a:bodyPr>
          <a:lstStyle/>
          <a:p>
            <a:pPr algn="ctr"/>
            <a:br>
              <a:rPr lang="en-US" sz="3600" dirty="0"/>
            </a:br>
            <a:r>
              <a:rPr lang="en-US" sz="3600" dirty="0"/>
              <a:t>2022 Oklahoma Employee Engagement Survey</a:t>
            </a:r>
            <a:br>
              <a:rPr lang="en-US" sz="3600" dirty="0"/>
            </a:br>
            <a:br>
              <a:rPr lang="en-US" sz="3600" dirty="0"/>
            </a:br>
            <a:r>
              <a:rPr lang="en-US" sz="1300" dirty="0"/>
              <a:t>Scores Range from 6 – 36</a:t>
            </a:r>
            <a:br>
              <a:rPr lang="en-US" sz="1300" dirty="0"/>
            </a:br>
            <a:br>
              <a:rPr lang="en-US" sz="1300" dirty="0"/>
            </a:br>
            <a:r>
              <a:rPr lang="en-US" sz="2000" b="1" dirty="0"/>
              <a:t>Avg Collective Hope = 27.65</a:t>
            </a:r>
            <a:br>
              <a:rPr lang="en-US" sz="2000" b="1" dirty="0"/>
            </a:br>
            <a:r>
              <a:rPr lang="en-US" sz="1300" dirty="0"/>
              <a:t> SD = 6.05</a:t>
            </a:r>
            <a:br>
              <a:rPr lang="en-US" sz="1300" dirty="0"/>
            </a:br>
            <a:br>
              <a:rPr lang="en-US" sz="1300" dirty="0"/>
            </a:br>
            <a:r>
              <a:rPr lang="en-US" sz="1300" dirty="0"/>
              <a:t>6-18 = Low Collective Hope</a:t>
            </a:r>
            <a:br>
              <a:rPr lang="en-US" sz="1300" dirty="0"/>
            </a:br>
            <a:r>
              <a:rPr lang="en-US" sz="1300" dirty="0"/>
              <a:t>19-23 = Moderate Collective Hope</a:t>
            </a:r>
            <a:br>
              <a:rPr lang="en-US" sz="1300" dirty="0"/>
            </a:br>
            <a:r>
              <a:rPr lang="en-US" sz="1300" dirty="0"/>
              <a:t>24-36 = High Collective Hope</a:t>
            </a:r>
            <a:br>
              <a:rPr lang="en-US" sz="1800" dirty="0"/>
            </a:br>
            <a:br>
              <a:rPr lang="en-US" sz="1800" dirty="0"/>
            </a:br>
            <a:endParaRPr lang="en-US" sz="1800" dirty="0"/>
          </a:p>
        </p:txBody>
      </p:sp>
      <p:graphicFrame>
        <p:nvGraphicFramePr>
          <p:cNvPr id="7" name="Content Placeholder 6">
            <a:extLst>
              <a:ext uri="{FF2B5EF4-FFF2-40B4-BE49-F238E27FC236}">
                <a16:creationId xmlns:a16="http://schemas.microsoft.com/office/drawing/2014/main" id="{AE58C8EB-026B-A14A-8547-48B57EA2AEC5}"/>
              </a:ext>
            </a:extLst>
          </p:cNvPr>
          <p:cNvGraphicFramePr>
            <a:graphicFrameLocks noGrp="1"/>
          </p:cNvGraphicFramePr>
          <p:nvPr>
            <p:ph idx="1"/>
            <p:extLst>
              <p:ext uri="{D42A27DB-BD31-4B8C-83A1-F6EECF244321}">
                <p14:modId xmlns:p14="http://schemas.microsoft.com/office/powerpoint/2010/main" val="126095168"/>
              </p:ext>
            </p:extLst>
          </p:nvPr>
        </p:nvGraphicFramePr>
        <p:xfrm>
          <a:off x="4294597" y="1676400"/>
          <a:ext cx="7218529" cy="4549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4F24D6D2-07B9-1741-8F3D-7A3ABB6E5970}"/>
              </a:ext>
            </a:extLst>
          </p:cNvPr>
          <p:cNvSpPr txBox="1">
            <a:spLocks/>
          </p:cNvSpPr>
          <p:nvPr/>
        </p:nvSpPr>
        <p:spPr>
          <a:xfrm>
            <a:off x="3431224" y="163153"/>
            <a:ext cx="8202566" cy="1179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Collective Hope Score </a:t>
            </a:r>
          </a:p>
        </p:txBody>
      </p:sp>
      <p:pic>
        <p:nvPicPr>
          <p:cNvPr id="9" name="Graphic 8">
            <a:extLst>
              <a:ext uri="{FF2B5EF4-FFF2-40B4-BE49-F238E27FC236}">
                <a16:creationId xmlns:a16="http://schemas.microsoft.com/office/drawing/2014/main" id="{9D278FE8-2687-8143-A4CC-ECD2F1606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424" y="471951"/>
            <a:ext cx="2971800" cy="812800"/>
          </a:xfrm>
          <a:prstGeom prst="rect">
            <a:avLst/>
          </a:prstGeom>
        </p:spPr>
      </p:pic>
    </p:spTree>
    <p:extLst>
      <p:ext uri="{BB962C8B-B14F-4D97-AF65-F5344CB8AC3E}">
        <p14:creationId xmlns:p14="http://schemas.microsoft.com/office/powerpoint/2010/main" val="325894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2976-A74D-FB41-8908-32FA5D82D9C0}"/>
              </a:ext>
            </a:extLst>
          </p:cNvPr>
          <p:cNvSpPr>
            <a:spLocks noGrp="1"/>
          </p:cNvSpPr>
          <p:nvPr>
            <p:ph type="title"/>
          </p:nvPr>
        </p:nvSpPr>
        <p:spPr>
          <a:xfrm>
            <a:off x="304772" y="1761979"/>
            <a:ext cx="3948729" cy="3520440"/>
          </a:xfrm>
        </p:spPr>
        <p:txBody>
          <a:bodyPr anchor="t">
            <a:normAutofit fontScale="90000"/>
          </a:bodyPr>
          <a:lstStyle/>
          <a:p>
            <a:pPr algn="ctr"/>
            <a:br>
              <a:rPr lang="en-US" sz="3600" dirty="0"/>
            </a:br>
            <a:r>
              <a:rPr lang="en-US" sz="3600" dirty="0"/>
              <a:t>2022 Oklahoma Employee Engagement Survey</a:t>
            </a:r>
            <a:br>
              <a:rPr lang="en-US" sz="3600" dirty="0"/>
            </a:br>
            <a:br>
              <a:rPr lang="en-US" sz="3600" dirty="0"/>
            </a:br>
            <a:r>
              <a:rPr lang="en-US" sz="1300" dirty="0"/>
              <a:t>Scores Range from 16 – 34</a:t>
            </a:r>
            <a:br>
              <a:rPr lang="en-US" sz="1300" dirty="0"/>
            </a:br>
            <a:br>
              <a:rPr lang="en-US" sz="1300" dirty="0"/>
            </a:br>
            <a:r>
              <a:rPr lang="en-US" sz="2000" b="1" dirty="0"/>
              <a:t>Avg Burnout = 36.32</a:t>
            </a:r>
            <a:br>
              <a:rPr lang="en-US" sz="2000" b="1" dirty="0"/>
            </a:br>
            <a:r>
              <a:rPr lang="en-US" sz="1300" dirty="0"/>
              <a:t> SD = 7.72</a:t>
            </a:r>
            <a:br>
              <a:rPr lang="en-US" sz="1300" dirty="0"/>
            </a:br>
            <a:br>
              <a:rPr lang="en-US" sz="1300" dirty="0"/>
            </a:br>
            <a:r>
              <a:rPr lang="en-US" sz="1300" dirty="0"/>
              <a:t>16-32 = Low Burnout</a:t>
            </a:r>
            <a:br>
              <a:rPr lang="en-US" sz="1300" dirty="0"/>
            </a:br>
            <a:r>
              <a:rPr lang="en-US" sz="1300" dirty="0"/>
              <a:t>33-47 = Burnout</a:t>
            </a:r>
            <a:br>
              <a:rPr lang="en-US" sz="1300" dirty="0"/>
            </a:br>
            <a:r>
              <a:rPr lang="en-US" sz="1300" dirty="0"/>
              <a:t>48-64 = High Burnout</a:t>
            </a:r>
            <a:br>
              <a:rPr lang="en-US" sz="1800" dirty="0"/>
            </a:br>
            <a:br>
              <a:rPr lang="en-US" sz="1800" dirty="0"/>
            </a:br>
            <a:endParaRPr lang="en-US" sz="1800" dirty="0"/>
          </a:p>
        </p:txBody>
      </p:sp>
      <p:graphicFrame>
        <p:nvGraphicFramePr>
          <p:cNvPr id="7" name="Content Placeholder 6">
            <a:extLst>
              <a:ext uri="{FF2B5EF4-FFF2-40B4-BE49-F238E27FC236}">
                <a16:creationId xmlns:a16="http://schemas.microsoft.com/office/drawing/2014/main" id="{AE58C8EB-026B-A14A-8547-48B57EA2AEC5}"/>
              </a:ext>
            </a:extLst>
          </p:cNvPr>
          <p:cNvGraphicFramePr>
            <a:graphicFrameLocks noGrp="1"/>
          </p:cNvGraphicFramePr>
          <p:nvPr>
            <p:ph idx="1"/>
            <p:extLst>
              <p:ext uri="{D42A27DB-BD31-4B8C-83A1-F6EECF244321}">
                <p14:modId xmlns:p14="http://schemas.microsoft.com/office/powerpoint/2010/main" val="1791563379"/>
              </p:ext>
            </p:extLst>
          </p:nvPr>
        </p:nvGraphicFramePr>
        <p:xfrm>
          <a:off x="4253501" y="1676400"/>
          <a:ext cx="7259626" cy="4549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4F24D6D2-07B9-1741-8F3D-7A3ABB6E5970}"/>
              </a:ext>
            </a:extLst>
          </p:cNvPr>
          <p:cNvSpPr txBox="1">
            <a:spLocks/>
          </p:cNvSpPr>
          <p:nvPr/>
        </p:nvSpPr>
        <p:spPr>
          <a:xfrm>
            <a:off x="3431224" y="163153"/>
            <a:ext cx="8202566" cy="1179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Burnout Scores</a:t>
            </a:r>
          </a:p>
        </p:txBody>
      </p:sp>
      <p:pic>
        <p:nvPicPr>
          <p:cNvPr id="9" name="Graphic 8">
            <a:extLst>
              <a:ext uri="{FF2B5EF4-FFF2-40B4-BE49-F238E27FC236}">
                <a16:creationId xmlns:a16="http://schemas.microsoft.com/office/drawing/2014/main" id="{9D278FE8-2687-8143-A4CC-ECD2F1606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210" y="437643"/>
            <a:ext cx="2971800" cy="812800"/>
          </a:xfrm>
          <a:prstGeom prst="rect">
            <a:avLst/>
          </a:prstGeom>
        </p:spPr>
      </p:pic>
    </p:spTree>
    <p:extLst>
      <p:ext uri="{BB962C8B-B14F-4D97-AF65-F5344CB8AC3E}">
        <p14:creationId xmlns:p14="http://schemas.microsoft.com/office/powerpoint/2010/main" val="398233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12871" y="216876"/>
            <a:ext cx="9700594" cy="1246856"/>
          </a:xfrm>
        </p:spPr>
        <p:txBody>
          <a:bodyPr>
            <a:normAutofit fontScale="90000"/>
          </a:bodyPr>
          <a:lstStyle/>
          <a:p>
            <a:pPr algn="ctr" eaLnBrk="1" hangingPunct="1"/>
            <a:r>
              <a:rPr lang="en-US" altLang="en-US" dirty="0"/>
              <a:t>Impact of Hope Training On Employee Burnout</a:t>
            </a:r>
            <a:br>
              <a:rPr lang="en-US" altLang="en-US" dirty="0"/>
            </a:br>
            <a:r>
              <a:rPr lang="en-US" altLang="en-US" sz="2700" i="1" dirty="0"/>
              <a:t>(Differences Are Statistically Significant)</a:t>
            </a:r>
          </a:p>
        </p:txBody>
      </p:sp>
      <p:graphicFrame>
        <p:nvGraphicFramePr>
          <p:cNvPr id="2" name="Chart 1">
            <a:extLst>
              <a:ext uri="{FF2B5EF4-FFF2-40B4-BE49-F238E27FC236}">
                <a16:creationId xmlns:a16="http://schemas.microsoft.com/office/drawing/2014/main" id="{2AFC541F-9364-6841-97AD-90B7B039A7CA}"/>
              </a:ext>
            </a:extLst>
          </p:cNvPr>
          <p:cNvGraphicFramePr/>
          <p:nvPr/>
        </p:nvGraphicFramePr>
        <p:xfrm>
          <a:off x="1981200" y="1515604"/>
          <a:ext cx="8157411" cy="470434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84FAFE1-F02B-9242-B131-628C9DBC9EB5}"/>
              </a:ext>
            </a:extLst>
          </p:cNvPr>
          <p:cNvSpPr>
            <a:spLocks noGrp="1"/>
          </p:cNvSpPr>
          <p:nvPr>
            <p:ph type="ftr" sz="quarter" idx="11"/>
          </p:nvPr>
        </p:nvSpPr>
        <p:spPr>
          <a:xfrm>
            <a:off x="3352800" y="6492875"/>
            <a:ext cx="4114800" cy="365125"/>
          </a:xfrm>
        </p:spPr>
        <p:txBody>
          <a:bodyPr/>
          <a:lstStyle/>
          <a:p>
            <a:r>
              <a:rPr lang="en-US" dirty="0"/>
              <a:t>Hope Centered And Trauma Informed®</a:t>
            </a:r>
          </a:p>
          <a:p>
            <a:r>
              <a:rPr lang="en-US" dirty="0"/>
              <a:t>
</a:t>
            </a:r>
          </a:p>
        </p:txBody>
      </p:sp>
      <p:pic>
        <p:nvPicPr>
          <p:cNvPr id="5" name="Picture 4">
            <a:extLst>
              <a:ext uri="{FF2B5EF4-FFF2-40B4-BE49-F238E27FC236}">
                <a16:creationId xmlns:a16="http://schemas.microsoft.com/office/drawing/2014/main" id="{69C5EE1C-5FCA-3847-8794-C00E45559983}"/>
              </a:ext>
            </a:extLst>
          </p:cNvPr>
          <p:cNvPicPr>
            <a:picLocks noChangeAspect="1"/>
          </p:cNvPicPr>
          <p:nvPr/>
        </p:nvPicPr>
        <p:blipFill>
          <a:blip r:embed="rId4"/>
          <a:stretch>
            <a:fillRect/>
          </a:stretch>
        </p:blipFill>
        <p:spPr>
          <a:xfrm>
            <a:off x="272790" y="5816344"/>
            <a:ext cx="840081" cy="824780"/>
          </a:xfrm>
          <a:prstGeom prst="rect">
            <a:avLst/>
          </a:prstGeom>
        </p:spPr>
      </p:pic>
    </p:spTree>
    <p:extLst>
      <p:ext uri="{BB962C8B-B14F-4D97-AF65-F5344CB8AC3E}">
        <p14:creationId xmlns:p14="http://schemas.microsoft.com/office/powerpoint/2010/main" val="42486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12871" y="216876"/>
            <a:ext cx="9700594" cy="1246856"/>
          </a:xfrm>
        </p:spPr>
        <p:txBody>
          <a:bodyPr>
            <a:normAutofit fontScale="90000"/>
          </a:bodyPr>
          <a:lstStyle/>
          <a:p>
            <a:pPr algn="ctr" eaLnBrk="1" hangingPunct="1"/>
            <a:r>
              <a:rPr lang="en-US" altLang="en-US" dirty="0"/>
              <a:t>Impact of Hope Training On Secondary Traumatic Stress</a:t>
            </a:r>
            <a:br>
              <a:rPr lang="en-US" altLang="en-US" dirty="0"/>
            </a:br>
            <a:r>
              <a:rPr lang="en-US" altLang="en-US" sz="2700" i="1" dirty="0"/>
              <a:t>(Differences Are Statistically Significant)</a:t>
            </a:r>
          </a:p>
        </p:txBody>
      </p:sp>
      <p:graphicFrame>
        <p:nvGraphicFramePr>
          <p:cNvPr id="2" name="Chart 1">
            <a:extLst>
              <a:ext uri="{FF2B5EF4-FFF2-40B4-BE49-F238E27FC236}">
                <a16:creationId xmlns:a16="http://schemas.microsoft.com/office/drawing/2014/main" id="{2AFC541F-9364-6841-97AD-90B7B039A7CA}"/>
              </a:ext>
            </a:extLst>
          </p:cNvPr>
          <p:cNvGraphicFramePr/>
          <p:nvPr>
            <p:extLst>
              <p:ext uri="{D42A27DB-BD31-4B8C-83A1-F6EECF244321}">
                <p14:modId xmlns:p14="http://schemas.microsoft.com/office/powerpoint/2010/main" val="1242642024"/>
              </p:ext>
            </p:extLst>
          </p:nvPr>
        </p:nvGraphicFramePr>
        <p:xfrm>
          <a:off x="1981200" y="1515604"/>
          <a:ext cx="8157411" cy="470434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84FAFE1-F02B-9242-B131-628C9DBC9EB5}"/>
              </a:ext>
            </a:extLst>
          </p:cNvPr>
          <p:cNvSpPr>
            <a:spLocks noGrp="1"/>
          </p:cNvSpPr>
          <p:nvPr>
            <p:ph type="ftr" sz="quarter" idx="11"/>
          </p:nvPr>
        </p:nvSpPr>
        <p:spPr>
          <a:xfrm>
            <a:off x="3352800" y="6492875"/>
            <a:ext cx="4114800" cy="365125"/>
          </a:xfrm>
        </p:spPr>
        <p:txBody>
          <a:bodyPr/>
          <a:lstStyle/>
          <a:p>
            <a:r>
              <a:rPr lang="en-US" dirty="0"/>
              <a:t>Hope Centered And Trauma Informed®</a:t>
            </a:r>
          </a:p>
          <a:p>
            <a:r>
              <a:rPr lang="en-US" dirty="0"/>
              <a:t>
</a:t>
            </a:r>
          </a:p>
        </p:txBody>
      </p:sp>
      <p:pic>
        <p:nvPicPr>
          <p:cNvPr id="5" name="Picture 4">
            <a:extLst>
              <a:ext uri="{FF2B5EF4-FFF2-40B4-BE49-F238E27FC236}">
                <a16:creationId xmlns:a16="http://schemas.microsoft.com/office/drawing/2014/main" id="{69C5EE1C-5FCA-3847-8794-C00E45559983}"/>
              </a:ext>
            </a:extLst>
          </p:cNvPr>
          <p:cNvPicPr>
            <a:picLocks noChangeAspect="1"/>
          </p:cNvPicPr>
          <p:nvPr/>
        </p:nvPicPr>
        <p:blipFill>
          <a:blip r:embed="rId4"/>
          <a:stretch>
            <a:fillRect/>
          </a:stretch>
        </p:blipFill>
        <p:spPr>
          <a:xfrm>
            <a:off x="272790" y="5816344"/>
            <a:ext cx="840081" cy="824780"/>
          </a:xfrm>
          <a:prstGeom prst="rect">
            <a:avLst/>
          </a:prstGeom>
        </p:spPr>
      </p:pic>
    </p:spTree>
    <p:extLst>
      <p:ext uri="{BB962C8B-B14F-4D97-AF65-F5344CB8AC3E}">
        <p14:creationId xmlns:p14="http://schemas.microsoft.com/office/powerpoint/2010/main" val="222730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916342" y="385267"/>
            <a:ext cx="8826357" cy="817602"/>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1917607741"/>
              </p:ext>
            </p:extLst>
          </p:nvPr>
        </p:nvGraphicFramePr>
        <p:xfrm>
          <a:off x="838200" y="1438656"/>
          <a:ext cx="10515600" cy="473830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480287"/>
            <a:ext cx="2641937" cy="722581"/>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.15 (large effect)</a:t>
            </a:r>
          </a:p>
          <a:p>
            <a:endParaRPr lang="en-US" baseline="30000" dirty="0"/>
          </a:p>
        </p:txBody>
      </p:sp>
    </p:spTree>
    <p:extLst>
      <p:ext uri="{BB962C8B-B14F-4D97-AF65-F5344CB8AC3E}">
        <p14:creationId xmlns:p14="http://schemas.microsoft.com/office/powerpoint/2010/main" val="262042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3154321242"/>
              </p:ext>
            </p:extLst>
          </p:nvPr>
        </p:nvGraphicFramePr>
        <p:xfrm>
          <a:off x="838200" y="1629311"/>
          <a:ext cx="10515600" cy="454765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.18 (large effect)</a:t>
            </a:r>
          </a:p>
          <a:p>
            <a:endParaRPr lang="en-US" baseline="30000" dirty="0"/>
          </a:p>
        </p:txBody>
      </p:sp>
    </p:spTree>
    <p:extLst>
      <p:ext uri="{BB962C8B-B14F-4D97-AF65-F5344CB8AC3E}">
        <p14:creationId xmlns:p14="http://schemas.microsoft.com/office/powerpoint/2010/main" val="294880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3777797291"/>
              </p:ext>
            </p:extLst>
          </p:nvPr>
        </p:nvGraphicFramePr>
        <p:xfrm>
          <a:off x="838200" y="1629311"/>
          <a:ext cx="10515600" cy="454765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.32 (large effect)</a:t>
            </a:r>
          </a:p>
          <a:p>
            <a:endParaRPr lang="en-US" baseline="30000" dirty="0"/>
          </a:p>
        </p:txBody>
      </p:sp>
    </p:spTree>
    <p:extLst>
      <p:ext uri="{BB962C8B-B14F-4D97-AF65-F5344CB8AC3E}">
        <p14:creationId xmlns:p14="http://schemas.microsoft.com/office/powerpoint/2010/main" val="217596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3342621211"/>
              </p:ext>
            </p:extLst>
          </p:nvPr>
        </p:nvGraphicFramePr>
        <p:xfrm>
          <a:off x="838200" y="1629311"/>
          <a:ext cx="10515600" cy="454765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.27 (large effect)</a:t>
            </a:r>
          </a:p>
          <a:p>
            <a:endParaRPr lang="en-US" baseline="30000" dirty="0"/>
          </a:p>
        </p:txBody>
      </p:sp>
    </p:spTree>
    <p:extLst>
      <p:ext uri="{BB962C8B-B14F-4D97-AF65-F5344CB8AC3E}">
        <p14:creationId xmlns:p14="http://schemas.microsoft.com/office/powerpoint/2010/main" val="2989176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149707101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.43 (large effect)</a:t>
            </a:r>
          </a:p>
          <a:p>
            <a:endParaRPr lang="en-US" baseline="30000" dirty="0"/>
          </a:p>
        </p:txBody>
      </p:sp>
    </p:spTree>
    <p:extLst>
      <p:ext uri="{BB962C8B-B14F-4D97-AF65-F5344CB8AC3E}">
        <p14:creationId xmlns:p14="http://schemas.microsoft.com/office/powerpoint/2010/main" val="33111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783A-EDFE-CF4D-976C-8BF4860C2883}"/>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US" sz="4400" kern="1200" dirty="0">
                <a:solidFill>
                  <a:schemeClr val="tx1"/>
                </a:solidFill>
                <a:latin typeface="+mj-lt"/>
                <a:ea typeface="+mj-ea"/>
                <a:cs typeface="+mj-cs"/>
              </a:rPr>
              <a:t>What is Hope?</a:t>
            </a:r>
          </a:p>
        </p:txBody>
      </p:sp>
      <p:pic>
        <p:nvPicPr>
          <p:cNvPr id="15" name="Content Placeholder 14" descr="A statue of a person&#10;&#10;Description automatically generated">
            <a:extLst>
              <a:ext uri="{FF2B5EF4-FFF2-40B4-BE49-F238E27FC236}">
                <a16:creationId xmlns:a16="http://schemas.microsoft.com/office/drawing/2014/main" id="{75F0F538-1ECB-FC4E-8871-184610D6625A}"/>
              </a:ext>
            </a:extLst>
          </p:cNvPr>
          <p:cNvPicPr>
            <a:picLocks noGrp="1" noChangeAspect="1"/>
          </p:cNvPicPr>
          <p:nvPr>
            <p:ph idx="1"/>
          </p:nvPr>
        </p:nvPicPr>
        <p:blipFill rotWithShape="1">
          <a:blip r:embed="rId2"/>
          <a:srcRect t="9875"/>
          <a:stretch/>
        </p:blipFill>
        <p:spPr>
          <a:xfrm rot="5400000">
            <a:off x="-1111204" y="1111204"/>
            <a:ext cx="6858000" cy="4635591"/>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3FA0488-4EE3-744C-9737-355FF2084C07}"/>
              </a:ext>
            </a:extLst>
          </p:cNvPr>
          <p:cNvSpPr txBox="1">
            <a:spLocks/>
          </p:cNvSpPr>
          <p:nvPr/>
        </p:nvSpPr>
        <p:spPr>
          <a:xfrm>
            <a:off x="5080934" y="3321978"/>
            <a:ext cx="6586489" cy="2504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kern="1200" dirty="0">
                <a:solidFill>
                  <a:schemeClr val="tx1"/>
                </a:solidFill>
                <a:latin typeface="+mn-lt"/>
                <a:ea typeface="+mn-ea"/>
                <a:cs typeface="+mn-cs"/>
              </a:rPr>
              <a:t>Hope is the </a:t>
            </a:r>
            <a:r>
              <a:rPr lang="en-US" sz="3600" b="1" kern="1200" dirty="0">
                <a:solidFill>
                  <a:schemeClr val="tx1"/>
                </a:solidFill>
                <a:latin typeface="+mn-lt"/>
                <a:ea typeface="+mn-ea"/>
                <a:cs typeface="+mn-cs"/>
              </a:rPr>
              <a:t>belief </a:t>
            </a:r>
            <a:r>
              <a:rPr lang="en-US" sz="3600" kern="1200" dirty="0">
                <a:solidFill>
                  <a:schemeClr val="tx1"/>
                </a:solidFill>
                <a:latin typeface="+mn-lt"/>
                <a:ea typeface="+mn-ea"/>
                <a:cs typeface="+mn-cs"/>
              </a:rPr>
              <a:t>that your future will be better than today and </a:t>
            </a:r>
            <a:r>
              <a:rPr lang="en-US" sz="3600" b="1" kern="1200" dirty="0">
                <a:solidFill>
                  <a:schemeClr val="tx1"/>
                </a:solidFill>
                <a:latin typeface="+mn-lt"/>
                <a:ea typeface="+mn-ea"/>
                <a:cs typeface="+mn-cs"/>
              </a:rPr>
              <a:t>you</a:t>
            </a:r>
            <a:r>
              <a:rPr lang="en-US" sz="3600" kern="1200" dirty="0">
                <a:solidFill>
                  <a:schemeClr val="tx1"/>
                </a:solidFill>
                <a:latin typeface="+mn-lt"/>
                <a:ea typeface="+mn-ea"/>
                <a:cs typeface="+mn-cs"/>
              </a:rPr>
              <a:t> have the power to make it so.</a:t>
            </a:r>
          </a:p>
          <a:p>
            <a:pPr marL="0">
              <a:defRPr/>
            </a:pPr>
            <a:endParaRPr lang="en-US" sz="2000" kern="1200" dirty="0">
              <a:solidFill>
                <a:schemeClr val="tx1"/>
              </a:solidFill>
              <a:latin typeface="+mn-lt"/>
              <a:ea typeface="+mn-ea"/>
              <a:cs typeface="+mn-cs"/>
            </a:endParaRPr>
          </a:p>
        </p:txBody>
      </p:sp>
      <p:sp>
        <p:nvSpPr>
          <p:cNvPr id="3" name="Footer Placeholder 2">
            <a:extLst>
              <a:ext uri="{FF2B5EF4-FFF2-40B4-BE49-F238E27FC236}">
                <a16:creationId xmlns:a16="http://schemas.microsoft.com/office/drawing/2014/main" id="{38AD18D6-E64E-0447-904D-881E98504B66}"/>
              </a:ext>
            </a:extLst>
          </p:cNvPr>
          <p:cNvSpPr>
            <a:spLocks noGrp="1"/>
          </p:cNvSpPr>
          <p:nvPr>
            <p:ph type="ftr" sz="quarter" idx="11"/>
          </p:nvPr>
        </p:nvSpPr>
        <p:spPr/>
        <p:txBody>
          <a:bodyPr/>
          <a:lstStyle/>
          <a:p>
            <a:r>
              <a:rPr lang="en-US"/>
              <a:t>Hope Centered And Trauma Informed®</a:t>
            </a:r>
          </a:p>
          <a:p>
            <a:r>
              <a:rPr lang="en-US"/>
              <a:t>
</a:t>
            </a:r>
          </a:p>
        </p:txBody>
      </p:sp>
      <p:pic>
        <p:nvPicPr>
          <p:cNvPr id="7" name="Picture 6">
            <a:extLst>
              <a:ext uri="{FF2B5EF4-FFF2-40B4-BE49-F238E27FC236}">
                <a16:creationId xmlns:a16="http://schemas.microsoft.com/office/drawing/2014/main" id="{C2F9618A-8905-484C-963C-9F9D8930EAAD}"/>
              </a:ext>
            </a:extLst>
          </p:cNvPr>
          <p:cNvPicPr>
            <a:picLocks noChangeAspect="1"/>
          </p:cNvPicPr>
          <p:nvPr/>
        </p:nvPicPr>
        <p:blipFill>
          <a:blip r:embed="rId3"/>
          <a:stretch>
            <a:fillRect/>
          </a:stretch>
        </p:blipFill>
        <p:spPr>
          <a:xfrm>
            <a:off x="10827342" y="5830234"/>
            <a:ext cx="840081" cy="824780"/>
          </a:xfrm>
          <a:prstGeom prst="rect">
            <a:avLst/>
          </a:prstGeom>
        </p:spPr>
      </p:pic>
    </p:spTree>
    <p:extLst>
      <p:ext uri="{BB962C8B-B14F-4D97-AF65-F5344CB8AC3E}">
        <p14:creationId xmlns:p14="http://schemas.microsoft.com/office/powerpoint/2010/main" val="38256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27120902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.41 (large effect)</a:t>
            </a:r>
          </a:p>
          <a:p>
            <a:endParaRPr lang="en-US" baseline="30000" dirty="0"/>
          </a:p>
        </p:txBody>
      </p:sp>
    </p:spTree>
    <p:extLst>
      <p:ext uri="{BB962C8B-B14F-4D97-AF65-F5344CB8AC3E}">
        <p14:creationId xmlns:p14="http://schemas.microsoft.com/office/powerpoint/2010/main" val="283174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222956938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.39 (large effect)</a:t>
            </a:r>
          </a:p>
          <a:p>
            <a:endParaRPr lang="en-US" baseline="30000" dirty="0"/>
          </a:p>
        </p:txBody>
      </p:sp>
    </p:spTree>
    <p:extLst>
      <p:ext uri="{BB962C8B-B14F-4D97-AF65-F5344CB8AC3E}">
        <p14:creationId xmlns:p14="http://schemas.microsoft.com/office/powerpoint/2010/main" val="65327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C263-11D3-E24D-BA00-426CC8ADBB04}"/>
              </a:ext>
            </a:extLst>
          </p:cNvPr>
          <p:cNvSpPr>
            <a:spLocks noGrp="1"/>
          </p:cNvSpPr>
          <p:nvPr>
            <p:ph type="title"/>
          </p:nvPr>
        </p:nvSpPr>
        <p:spPr>
          <a:xfrm>
            <a:off x="2527442" y="365125"/>
            <a:ext cx="8826357" cy="1325563"/>
          </a:xfrm>
        </p:spPr>
        <p:txBody>
          <a:bodyPr>
            <a:normAutofit/>
          </a:bodyPr>
          <a:lstStyle/>
          <a:p>
            <a:pPr algn="ctr"/>
            <a:r>
              <a:rPr lang="en-US" sz="2800" dirty="0"/>
              <a:t>2022 Oklahoma Employee Engagement Survey</a:t>
            </a:r>
          </a:p>
        </p:txBody>
      </p:sp>
      <p:graphicFrame>
        <p:nvGraphicFramePr>
          <p:cNvPr id="5" name="Content Placeholder 4">
            <a:extLst>
              <a:ext uri="{FF2B5EF4-FFF2-40B4-BE49-F238E27FC236}">
                <a16:creationId xmlns:a16="http://schemas.microsoft.com/office/drawing/2014/main" id="{6F219971-F6A1-4F4E-BB51-F499831B3F01}"/>
              </a:ext>
            </a:extLst>
          </p:cNvPr>
          <p:cNvGraphicFramePr>
            <a:graphicFrameLocks noGrp="1"/>
          </p:cNvGraphicFramePr>
          <p:nvPr>
            <p:ph idx="1"/>
            <p:extLst>
              <p:ext uri="{D42A27DB-BD31-4B8C-83A1-F6EECF244321}">
                <p14:modId xmlns:p14="http://schemas.microsoft.com/office/powerpoint/2010/main" val="16154026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DED2A57-4183-8A4A-9E5E-F006CC66BA69}"/>
              </a:ext>
            </a:extLst>
          </p:cNvPr>
          <p:cNvSpPr>
            <a:spLocks noGrp="1"/>
          </p:cNvSpPr>
          <p:nvPr>
            <p:ph type="ftr" sz="quarter" idx="11"/>
          </p:nvPr>
        </p:nvSpPr>
        <p:spPr>
          <a:xfrm>
            <a:off x="4038600" y="6492875"/>
            <a:ext cx="4114800" cy="365125"/>
          </a:xfrm>
        </p:spPr>
        <p:txBody>
          <a:bodyPr/>
          <a:lstStyle/>
          <a:p>
            <a:r>
              <a:rPr lang="en-US" dirty="0"/>
              <a:t>Hope Centered And Trauma Informed®
</a:t>
            </a:r>
          </a:p>
        </p:txBody>
      </p:sp>
      <p:pic>
        <p:nvPicPr>
          <p:cNvPr id="6" name="Graphic 1">
            <a:extLst>
              <a:ext uri="{FF2B5EF4-FFF2-40B4-BE49-F238E27FC236}">
                <a16:creationId xmlns:a16="http://schemas.microsoft.com/office/drawing/2014/main" id="{3F9DE28A-910E-9040-8314-AB4C994F5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405" y="590818"/>
            <a:ext cx="2971800" cy="812800"/>
          </a:xfrm>
          <a:prstGeom prst="rect">
            <a:avLst/>
          </a:prstGeom>
        </p:spPr>
      </p:pic>
      <p:sp>
        <p:nvSpPr>
          <p:cNvPr id="7" name="TextBox 6">
            <a:extLst>
              <a:ext uri="{FF2B5EF4-FFF2-40B4-BE49-F238E27FC236}">
                <a16:creationId xmlns:a16="http://schemas.microsoft.com/office/drawing/2014/main" id="{7061DA35-EB55-4D45-8C00-4318E803FE93}"/>
              </a:ext>
            </a:extLst>
          </p:cNvPr>
          <p:cNvSpPr txBox="1"/>
          <p:nvPr/>
        </p:nvSpPr>
        <p:spPr>
          <a:xfrm>
            <a:off x="274405" y="6031210"/>
            <a:ext cx="2147299" cy="923330"/>
          </a:xfrm>
          <a:prstGeom prst="rect">
            <a:avLst/>
          </a:prstGeom>
          <a:noFill/>
        </p:spPr>
        <p:txBody>
          <a:bodyPr wrap="square" rtlCol="0">
            <a:spAutoFit/>
          </a:bodyPr>
          <a:lstStyle/>
          <a:p>
            <a:r>
              <a:rPr lang="en-US" sz="1400" dirty="0"/>
              <a:t>Note: </a:t>
            </a:r>
          </a:p>
          <a:p>
            <a:r>
              <a:rPr lang="en-US" sz="1400" dirty="0"/>
              <a:t>N = 14,510; </a:t>
            </a:r>
          </a:p>
          <a:p>
            <a:r>
              <a:rPr lang="en-US" sz="1400" dirty="0"/>
              <a:t>𝞰</a:t>
            </a:r>
            <a:r>
              <a:rPr lang="en-US" sz="1400" baseline="30000" dirty="0"/>
              <a:t>2</a:t>
            </a:r>
            <a:r>
              <a:rPr lang="en-US" sz="1400" dirty="0"/>
              <a:t> = .39 (large effect)</a:t>
            </a:r>
          </a:p>
          <a:p>
            <a:endParaRPr lang="en-US" baseline="30000" dirty="0"/>
          </a:p>
        </p:txBody>
      </p:sp>
    </p:spTree>
    <p:extLst>
      <p:ext uri="{BB962C8B-B14F-4D97-AF65-F5344CB8AC3E}">
        <p14:creationId xmlns:p14="http://schemas.microsoft.com/office/powerpoint/2010/main" val="95225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7808-818C-2941-B017-7FA33D134B5F}"/>
              </a:ext>
            </a:extLst>
          </p:cNvPr>
          <p:cNvSpPr>
            <a:spLocks noGrp="1"/>
          </p:cNvSpPr>
          <p:nvPr>
            <p:ph type="title"/>
          </p:nvPr>
        </p:nvSpPr>
        <p:spPr>
          <a:xfrm>
            <a:off x="1078786" y="5600798"/>
            <a:ext cx="10856000" cy="1257202"/>
          </a:xfrm>
        </p:spPr>
        <p:txBody>
          <a:bodyPr vert="horz" lIns="91440" tIns="45720" rIns="91440" bIns="45720" rtlCol="0" anchor="b">
            <a:noAutofit/>
          </a:bodyPr>
          <a:lstStyle/>
          <a:p>
            <a:pPr algn="ctr"/>
            <a:r>
              <a:rPr lang="en-US" sz="4400" kern="1200" dirty="0">
                <a:latin typeface="+mj-lt"/>
                <a:ea typeface="+mj-ea"/>
                <a:cs typeface="+mj-cs"/>
              </a:rPr>
              <a:t>Creating a Hope Centered Agency: </a:t>
            </a:r>
            <a:br>
              <a:rPr lang="en-US" sz="4400" kern="1200" dirty="0">
                <a:latin typeface="+mj-lt"/>
                <a:ea typeface="+mj-ea"/>
                <a:cs typeface="+mj-cs"/>
              </a:rPr>
            </a:br>
            <a:br>
              <a:rPr lang="en-US" sz="4400" kern="1200" dirty="0">
                <a:latin typeface="+mj-lt"/>
                <a:ea typeface="+mj-ea"/>
                <a:cs typeface="+mj-cs"/>
              </a:rPr>
            </a:br>
            <a:r>
              <a:rPr lang="en-US" sz="3600" dirty="0"/>
              <a:t>Impact of Hope Training on </a:t>
            </a:r>
            <a:br>
              <a:rPr lang="en-US" sz="3600" dirty="0"/>
            </a:br>
            <a:r>
              <a:rPr lang="en-US" sz="3600" dirty="0"/>
              <a:t>State Agency Executive Leadership</a:t>
            </a:r>
            <a:br>
              <a:rPr lang="en-US" sz="4400" kern="1200" dirty="0">
                <a:latin typeface="+mj-lt"/>
                <a:ea typeface="+mj-ea"/>
                <a:cs typeface="+mj-cs"/>
              </a:rPr>
            </a:b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161A28DD-9554-CF44-BDC4-69E6DA1515E7}"/>
              </a:ext>
            </a:extLst>
          </p:cNvPr>
          <p:cNvSpPr>
            <a:spLocks noGrp="1"/>
          </p:cNvSpPr>
          <p:nvPr>
            <p:ph type="ftr" sz="quarter" idx="11"/>
          </p:nvPr>
        </p:nvSpPr>
        <p:spPr>
          <a:xfrm rot="16200000">
            <a:off x="-1572768" y="3666744"/>
            <a:ext cx="4224528" cy="201168"/>
          </a:xfrm>
        </p:spPr>
        <p:txBody>
          <a:bodyPr vert="horz" lIns="91440" tIns="45720" rIns="91440" bIns="45720" rtlCol="0" anchor="b">
            <a:normAutofit fontScale="25000" lnSpcReduction="20000"/>
          </a:bodyPr>
          <a:lstStyle/>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Hope Centered And Trauma Informed®</a:t>
            </a:r>
          </a:p>
          <a:p>
            <a:pPr marR="0" lvl="0" indent="0" algn="l" fontAlgn="auto">
              <a:lnSpc>
                <a:spcPct val="90000"/>
              </a:lnSpc>
              <a:spcBef>
                <a:spcPts val="0"/>
              </a:spcBef>
              <a:spcAft>
                <a:spcPts val="600"/>
              </a:spcAft>
              <a:buClrTx/>
              <a:buSzTx/>
              <a:buFontTx/>
              <a:buNone/>
              <a:tabLst/>
              <a:defRPr/>
            </a:pPr>
            <a:r>
              <a:rPr kumimoji="0" lang="en-US" sz="300" b="0" i="0" u="none" strike="noStrike" kern="1200" cap="none" spc="0" normalizeH="0" baseline="0" noProof="0">
                <a:ln>
                  <a:noFill/>
                </a:ln>
                <a:solidFill>
                  <a:srgbClr val="FFFFFF"/>
                </a:solidFill>
                <a:effectLst/>
                <a:uLnTx/>
                <a:uFillTx/>
                <a:latin typeface="+mn-lt"/>
                <a:ea typeface="+mn-ea"/>
                <a:cs typeface="+mn-cs"/>
              </a:rPr>
              <a:t>
</a:t>
            </a:r>
          </a:p>
        </p:txBody>
      </p:sp>
      <p:pic>
        <p:nvPicPr>
          <p:cNvPr id="5" name="Graphic 4">
            <a:extLst>
              <a:ext uri="{FF2B5EF4-FFF2-40B4-BE49-F238E27FC236}">
                <a16:creationId xmlns:a16="http://schemas.microsoft.com/office/drawing/2014/main" id="{29F5A5CA-C434-0E40-B822-00A38C59E6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3748" y="353476"/>
            <a:ext cx="7281257" cy="2007012"/>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459570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DEF9-9454-C74E-B005-BCB75B55B432}"/>
              </a:ext>
            </a:extLst>
          </p:cNvPr>
          <p:cNvSpPr>
            <a:spLocks noGrp="1"/>
          </p:cNvSpPr>
          <p:nvPr>
            <p:ph type="title"/>
          </p:nvPr>
        </p:nvSpPr>
        <p:spPr/>
        <p:txBody>
          <a:bodyPr/>
          <a:lstStyle/>
          <a:p>
            <a:pPr algn="ctr"/>
            <a:r>
              <a:rPr lang="en-US" dirty="0"/>
              <a:t>Hope And Executive Leadership</a:t>
            </a:r>
            <a:br>
              <a:rPr lang="en-US" dirty="0"/>
            </a:br>
            <a:r>
              <a:rPr lang="en-US" dirty="0"/>
              <a:t>Oklahoma As A Hope Centered State</a:t>
            </a:r>
          </a:p>
        </p:txBody>
      </p:sp>
      <p:sp>
        <p:nvSpPr>
          <p:cNvPr id="3" name="Content Placeholder 2">
            <a:extLst>
              <a:ext uri="{FF2B5EF4-FFF2-40B4-BE49-F238E27FC236}">
                <a16:creationId xmlns:a16="http://schemas.microsoft.com/office/drawing/2014/main" id="{6351D5A6-A24C-AC48-B54D-0558AAC2A420}"/>
              </a:ext>
            </a:extLst>
          </p:cNvPr>
          <p:cNvSpPr>
            <a:spLocks noGrp="1"/>
          </p:cNvSpPr>
          <p:nvPr>
            <p:ph idx="1"/>
          </p:nvPr>
        </p:nvSpPr>
        <p:spPr/>
        <p:txBody>
          <a:bodyPr>
            <a:normAutofit/>
          </a:bodyPr>
          <a:lstStyle/>
          <a:p>
            <a:pPr marL="0" indent="0" algn="ctr">
              <a:buNone/>
            </a:pPr>
            <a:r>
              <a:rPr lang="en-US" dirty="0"/>
              <a:t>24 Participating State Agencies (N = 267).</a:t>
            </a:r>
          </a:p>
          <a:p>
            <a:endParaRPr lang="en-US" dirty="0"/>
          </a:p>
          <a:p>
            <a:r>
              <a:rPr lang="en-US" b="1" dirty="0"/>
              <a:t>Predicting Leadership Effectiveness.</a:t>
            </a:r>
          </a:p>
          <a:p>
            <a:pPr lvl="1"/>
            <a:r>
              <a:rPr lang="en-US" dirty="0"/>
              <a:t>Collective Hope is the strongest predictor of leader effectiveness.</a:t>
            </a:r>
          </a:p>
          <a:p>
            <a:pPr lvl="1"/>
            <a:r>
              <a:rPr lang="en-US" dirty="0"/>
              <a:t>Collective Hope appears to mediate the effects of burnout on effectiveness.</a:t>
            </a:r>
          </a:p>
          <a:p>
            <a:pPr marL="457200" lvl="1" indent="0">
              <a:buNone/>
            </a:pPr>
            <a:endParaRPr lang="en-US" dirty="0"/>
          </a:p>
          <a:p>
            <a:r>
              <a:rPr lang="en-US" b="1" dirty="0"/>
              <a:t>Leader Well-Being.</a:t>
            </a:r>
          </a:p>
          <a:p>
            <a:pPr lvl="1"/>
            <a:r>
              <a:rPr lang="en-US" dirty="0"/>
              <a:t>Individual Hope, Collective Hope, and Burnout are significant predictors.</a:t>
            </a:r>
          </a:p>
          <a:p>
            <a:pPr lvl="1"/>
            <a:r>
              <a:rPr lang="en-US" dirty="0"/>
              <a:t>Individual Hope is the strongest predictor.</a:t>
            </a:r>
          </a:p>
          <a:p>
            <a:endParaRPr lang="en-US" dirty="0"/>
          </a:p>
        </p:txBody>
      </p:sp>
    </p:spTree>
    <p:extLst>
      <p:ext uri="{BB962C8B-B14F-4D97-AF65-F5344CB8AC3E}">
        <p14:creationId xmlns:p14="http://schemas.microsoft.com/office/powerpoint/2010/main" val="375863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726B-0AD6-A740-B7D1-DE5824EBE47E}"/>
              </a:ext>
            </a:extLst>
          </p:cNvPr>
          <p:cNvSpPr>
            <a:spLocks noGrp="1"/>
          </p:cNvSpPr>
          <p:nvPr>
            <p:ph type="title"/>
          </p:nvPr>
        </p:nvSpPr>
        <p:spPr/>
        <p:txBody>
          <a:bodyPr/>
          <a:lstStyle/>
          <a:p>
            <a:pPr algn="ctr"/>
            <a:r>
              <a:rPr lang="en-US" dirty="0"/>
              <a:t>Hope And Executive Leadership Training</a:t>
            </a:r>
            <a:br>
              <a:rPr lang="en-US" dirty="0"/>
            </a:br>
            <a:r>
              <a:rPr lang="en-US" sz="3200" dirty="0"/>
              <a:t>Oklahoma As A Hope Centered State</a:t>
            </a:r>
          </a:p>
        </p:txBody>
      </p:sp>
      <p:graphicFrame>
        <p:nvGraphicFramePr>
          <p:cNvPr id="5" name="Content Placeholder 4">
            <a:extLst>
              <a:ext uri="{FF2B5EF4-FFF2-40B4-BE49-F238E27FC236}">
                <a16:creationId xmlns:a16="http://schemas.microsoft.com/office/drawing/2014/main" id="{C5ECEF5B-B5C4-204B-BFD7-744054AA1FC8}"/>
              </a:ext>
            </a:extLst>
          </p:cNvPr>
          <p:cNvGraphicFramePr>
            <a:graphicFrameLocks noGrp="1"/>
          </p:cNvGraphicFramePr>
          <p:nvPr>
            <p:ph sz="half" idx="1"/>
            <p:extLst>
              <p:ext uri="{D42A27DB-BD31-4B8C-83A1-F6EECF244321}">
                <p14:modId xmlns:p14="http://schemas.microsoft.com/office/powerpoint/2010/main" val="352333581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E3FAF477-B83D-D54A-99FA-3F120547AA5F}"/>
              </a:ext>
            </a:extLst>
          </p:cNvPr>
          <p:cNvSpPr>
            <a:spLocks noGrp="1"/>
          </p:cNvSpPr>
          <p:nvPr>
            <p:ph sz="half" idx="2"/>
          </p:nvPr>
        </p:nvSpPr>
        <p:spPr>
          <a:xfrm>
            <a:off x="6497877" y="2125836"/>
            <a:ext cx="5181600" cy="4351338"/>
          </a:xfrm>
        </p:spPr>
        <p:txBody>
          <a:bodyPr>
            <a:normAutofit lnSpcReduction="10000"/>
          </a:bodyPr>
          <a:lstStyle/>
          <a:p>
            <a:r>
              <a:rPr lang="en-US" dirty="0"/>
              <a:t>83.7% </a:t>
            </a:r>
            <a:r>
              <a:rPr lang="en-US" sz="2400" dirty="0"/>
              <a:t>agree The Science of Hope provides a common language across agencies.</a:t>
            </a:r>
          </a:p>
          <a:p>
            <a:endParaRPr lang="en-US" sz="2400" dirty="0"/>
          </a:p>
          <a:p>
            <a:r>
              <a:rPr lang="en-US" dirty="0"/>
              <a:t>92.3% </a:t>
            </a:r>
            <a:r>
              <a:rPr lang="en-US" sz="2400" dirty="0"/>
              <a:t>agree The Science of Hope training can be used to improve their organization.</a:t>
            </a:r>
          </a:p>
          <a:p>
            <a:endParaRPr lang="en-US" sz="2400" dirty="0"/>
          </a:p>
          <a:p>
            <a:r>
              <a:rPr lang="en-US" dirty="0"/>
              <a:t>86.6% </a:t>
            </a:r>
            <a:r>
              <a:rPr lang="en-US" sz="2400" dirty="0"/>
              <a:t>would recommend The Science of Hope training to other leaders.</a:t>
            </a:r>
          </a:p>
          <a:p>
            <a:endParaRPr lang="en-US" dirty="0"/>
          </a:p>
        </p:txBody>
      </p:sp>
    </p:spTree>
    <p:extLst>
      <p:ext uri="{BB962C8B-B14F-4D97-AF65-F5344CB8AC3E}">
        <p14:creationId xmlns:p14="http://schemas.microsoft.com/office/powerpoint/2010/main" val="40371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28C5D-B5AA-A644-BD61-5364829EA676}"/>
              </a:ext>
            </a:extLst>
          </p:cNvPr>
          <p:cNvSpPr txBox="1"/>
          <p:nvPr/>
        </p:nvSpPr>
        <p:spPr>
          <a:xfrm>
            <a:off x="653820" y="4624394"/>
            <a:ext cx="10803074" cy="1037503"/>
          </a:xfrm>
          <a:prstGeom prst="rect">
            <a:avLst/>
          </a:prstGeom>
        </p:spPr>
        <p:txBody>
          <a:bodyPr vert="horz" lIns="91440" tIns="45720" rIns="91440" bIns="45720" rtlCol="0" anchor="t">
            <a:normAutofit/>
          </a:bodyPr>
          <a:lstStyle/>
          <a:p>
            <a:pPr algn="ctr">
              <a:spcBef>
                <a:spcPct val="0"/>
              </a:spcBef>
              <a:spcAft>
                <a:spcPts val="600"/>
              </a:spcAft>
            </a:pPr>
            <a:r>
              <a:rPr lang="en-US" sz="5400" cap="all" spc="30" dirty="0">
                <a:latin typeface="+mj-lt"/>
                <a:ea typeface="+mj-ea"/>
                <a:cs typeface="+mj-cs"/>
              </a:rPr>
              <a:t>The Science and Power of Hope</a:t>
            </a:r>
          </a:p>
        </p:txBody>
      </p:sp>
      <p:pic>
        <p:nvPicPr>
          <p:cNvPr id="6" name="Picture 5">
            <a:extLst>
              <a:ext uri="{FF2B5EF4-FFF2-40B4-BE49-F238E27FC236}">
                <a16:creationId xmlns:a16="http://schemas.microsoft.com/office/drawing/2014/main" id="{9238CBF3-A54A-4119-B423-91C1EDB330E5}"/>
              </a:ext>
            </a:extLst>
          </p:cNvPr>
          <p:cNvPicPr>
            <a:picLocks noChangeAspect="1"/>
          </p:cNvPicPr>
          <p:nvPr/>
        </p:nvPicPr>
        <p:blipFill>
          <a:blip r:embed="rId2"/>
          <a:stretch>
            <a:fillRect/>
          </a:stretch>
        </p:blipFill>
        <p:spPr>
          <a:xfrm>
            <a:off x="3562350" y="723900"/>
            <a:ext cx="4717354" cy="3631136"/>
          </a:xfrm>
          <a:prstGeom prst="rect">
            <a:avLst/>
          </a:prstGeom>
        </p:spPr>
      </p:pic>
      <p:sp>
        <p:nvSpPr>
          <p:cNvPr id="4" name="Footer Placeholder 2">
            <a:extLst>
              <a:ext uri="{FF2B5EF4-FFF2-40B4-BE49-F238E27FC236}">
                <a16:creationId xmlns:a16="http://schemas.microsoft.com/office/drawing/2014/main" id="{4C79AD92-50A2-9707-C5E2-27D7A4C7F1E2}"/>
              </a:ext>
            </a:extLst>
          </p:cNvPr>
          <p:cNvSpPr>
            <a:spLocks noGrp="1"/>
          </p:cNvSpPr>
          <p:nvPr>
            <p:ph type="ftr" sz="quarter" idx="11"/>
          </p:nvPr>
        </p:nvSpPr>
        <p:spPr>
          <a:xfrm>
            <a:off x="2841738" y="6033990"/>
            <a:ext cx="6655225" cy="365125"/>
          </a:xfrm>
        </p:spPr>
        <p:txBody>
          <a:bodyPr/>
          <a:lstStyle/>
          <a:p>
            <a:pPr algn="ctr"/>
            <a:r>
              <a:rPr lang="en-US" dirty="0"/>
              <a:t>Chan Hellman LLC -- Hope Centered And Trauma Informed®</a:t>
            </a:r>
          </a:p>
          <a:p>
            <a:r>
              <a:rPr lang="en-US" i="1" dirty="0"/>
              <a:t>This presentation and associated curriculum are the registered copyright of Chan Hellman LLC</a:t>
            </a:r>
            <a:endParaRPr lang="en-US" dirty="0"/>
          </a:p>
          <a:p>
            <a:r>
              <a:rPr lang="en-US" i="1" dirty="0"/>
              <a:t>Reproduction of these materials is not allowed without License Agreement from Chan Hellman LLC</a:t>
            </a:r>
            <a:endParaRPr lang="en-US" dirty="0"/>
          </a:p>
        </p:txBody>
      </p:sp>
    </p:spTree>
    <p:extLst>
      <p:ext uri="{BB962C8B-B14F-4D97-AF65-F5344CB8AC3E}">
        <p14:creationId xmlns:p14="http://schemas.microsoft.com/office/powerpoint/2010/main" val="50912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32D-DD35-3F48-809E-EAD7FC8196CF}"/>
              </a:ext>
            </a:extLst>
          </p:cNvPr>
          <p:cNvSpPr>
            <a:spLocks noGrp="1"/>
          </p:cNvSpPr>
          <p:nvPr>
            <p:ph type="title"/>
          </p:nvPr>
        </p:nvSpPr>
        <p:spPr>
          <a:xfrm>
            <a:off x="648929" y="629266"/>
            <a:ext cx="3667039" cy="5506358"/>
          </a:xfrm>
        </p:spPr>
        <p:txBody>
          <a:bodyPr>
            <a:normAutofit/>
          </a:bodyPr>
          <a:lstStyle/>
          <a:p>
            <a:r>
              <a:rPr lang="en-US" sz="4000"/>
              <a:t>The Simplicity of Hope</a:t>
            </a: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B9F2A6B-F72A-493D-87A5-F48C364D0F61}"/>
              </a:ext>
            </a:extLst>
          </p:cNvPr>
          <p:cNvGraphicFramePr>
            <a:graphicFrameLocks noGrp="1"/>
          </p:cNvGraphicFramePr>
          <p:nvPr>
            <p:ph idx="1"/>
            <p:extLst>
              <p:ext uri="{D42A27DB-BD31-4B8C-83A1-F6EECF244321}">
                <p14:modId xmlns:p14="http://schemas.microsoft.com/office/powerpoint/2010/main" val="3274757758"/>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E428747-96CD-CB40-81BD-F25B58E25BC1}"/>
              </a:ext>
            </a:extLst>
          </p:cNvPr>
          <p:cNvSpPr>
            <a:spLocks noGrp="1"/>
          </p:cNvSpPr>
          <p:nvPr>
            <p:ph type="ftr" sz="quarter" idx="11"/>
          </p:nvPr>
        </p:nvSpPr>
        <p:spPr>
          <a:xfrm>
            <a:off x="1003467" y="6395734"/>
            <a:ext cx="4114800" cy="365125"/>
          </a:xfrm>
        </p:spPr>
        <p:txBody>
          <a:bodyPr/>
          <a:lstStyle/>
          <a:p>
            <a:r>
              <a:rPr lang="en-US" dirty="0"/>
              <a:t>Hope Centered And Trauma Informed®</a:t>
            </a:r>
          </a:p>
          <a:p>
            <a:r>
              <a:rPr lang="en-US" dirty="0"/>
              <a:t>
</a:t>
            </a:r>
          </a:p>
        </p:txBody>
      </p:sp>
      <p:pic>
        <p:nvPicPr>
          <p:cNvPr id="7" name="Picture 6">
            <a:extLst>
              <a:ext uri="{FF2B5EF4-FFF2-40B4-BE49-F238E27FC236}">
                <a16:creationId xmlns:a16="http://schemas.microsoft.com/office/drawing/2014/main" id="{5FDB5C8D-0677-B648-A2B4-53BAA341437D}"/>
              </a:ext>
            </a:extLst>
          </p:cNvPr>
          <p:cNvPicPr>
            <a:picLocks noChangeAspect="1"/>
          </p:cNvPicPr>
          <p:nvPr/>
        </p:nvPicPr>
        <p:blipFill>
          <a:blip r:embed="rId7"/>
          <a:stretch>
            <a:fillRect/>
          </a:stretch>
        </p:blipFill>
        <p:spPr>
          <a:xfrm>
            <a:off x="272790" y="5816344"/>
            <a:ext cx="840081" cy="824780"/>
          </a:xfrm>
          <a:prstGeom prst="rect">
            <a:avLst/>
          </a:prstGeom>
        </p:spPr>
      </p:pic>
    </p:spTree>
    <p:extLst>
      <p:ext uri="{BB962C8B-B14F-4D97-AF65-F5344CB8AC3E}">
        <p14:creationId xmlns:p14="http://schemas.microsoft.com/office/powerpoint/2010/main" val="251586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42F650C-0704-CE43-8D2C-2D65FEA662B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Tenets of Hope</a:t>
            </a:r>
          </a:p>
        </p:txBody>
      </p:sp>
      <p:sp>
        <p:nvSpPr>
          <p:cNvPr id="27" name="TextBox 26">
            <a:extLst>
              <a:ext uri="{FF2B5EF4-FFF2-40B4-BE49-F238E27FC236}">
                <a16:creationId xmlns:a16="http://schemas.microsoft.com/office/drawing/2014/main" id="{1D97F766-2767-2148-BE94-993210970714}"/>
              </a:ext>
            </a:extLst>
          </p:cNvPr>
          <p:cNvSpPr txBox="1">
            <a:spLocks noChangeArrowheads="1"/>
          </p:cNvSpPr>
          <p:nvPr/>
        </p:nvSpPr>
        <p:spPr bwMode="auto">
          <a:xfrm>
            <a:off x="5548046" y="338393"/>
            <a:ext cx="618529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sto MT" panose="02040603050505030304" pitchFamily="18" charset="0"/>
                <a:ea typeface="MS PGothic" panose="020B0600070205080204" pitchFamily="34" charset="-128"/>
              </a:defRPr>
            </a:lvl1pPr>
            <a:lvl2pPr marL="742950" indent="-285750" eaLnBrk="0" hangingPunct="0">
              <a:defRPr sz="2400">
                <a:solidFill>
                  <a:schemeClr val="tx1"/>
                </a:solidFill>
                <a:latin typeface="Calisto MT" panose="02040603050505030304" pitchFamily="18" charset="0"/>
                <a:ea typeface="MS PGothic" panose="020B0600070205080204" pitchFamily="34" charset="-128"/>
              </a:defRPr>
            </a:lvl2pPr>
            <a:lvl3pPr marL="1143000" indent="-228600" eaLnBrk="0" hangingPunct="0">
              <a:defRPr sz="2400">
                <a:solidFill>
                  <a:schemeClr val="tx1"/>
                </a:solidFill>
                <a:latin typeface="Calisto MT" panose="02040603050505030304" pitchFamily="18" charset="0"/>
                <a:ea typeface="MS PGothic" panose="020B0600070205080204" pitchFamily="34" charset="-128"/>
              </a:defRPr>
            </a:lvl3pPr>
            <a:lvl4pPr marL="1600200" indent="-228600" eaLnBrk="0" hangingPunct="0">
              <a:defRPr sz="2400">
                <a:solidFill>
                  <a:schemeClr val="tx1"/>
                </a:solidFill>
                <a:latin typeface="Calisto MT" panose="02040603050505030304" pitchFamily="18" charset="0"/>
                <a:ea typeface="MS PGothic" panose="020B0600070205080204" pitchFamily="34" charset="-128"/>
              </a:defRPr>
            </a:lvl4pPr>
            <a:lvl5pPr marL="2057400" indent="-228600" eaLnBrk="0" hangingPunct="0">
              <a:defRPr sz="2400">
                <a:solidFill>
                  <a:schemeClr val="tx1"/>
                </a:solidFill>
                <a:latin typeface="Calisto MT" panose="0204060305050503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sto MT" panose="02040603050505030304" pitchFamily="18" charset="0"/>
                <a:ea typeface="MS PGothic" panose="020B0600070205080204" pitchFamily="34" charset="-128"/>
              </a:defRPr>
            </a:lvl9pPr>
          </a:lstStyle>
          <a:p>
            <a:pPr eaLnBrk="1" hangingPunct="1"/>
            <a:r>
              <a:rPr lang="en-US" altLang="en-US" sz="2000" dirty="0">
                <a:latin typeface="Century Gothic" panose="020B0502020202020204" pitchFamily="34" charset="0"/>
              </a:rPr>
              <a:t>…Willpower without pathways is wishful thinking!</a:t>
            </a:r>
          </a:p>
        </p:txBody>
      </p:sp>
      <p:sp>
        <p:nvSpPr>
          <p:cNvPr id="15" name="Oval 14">
            <a:extLst>
              <a:ext uri="{FF2B5EF4-FFF2-40B4-BE49-F238E27FC236}">
                <a16:creationId xmlns:a16="http://schemas.microsoft.com/office/drawing/2014/main" id="{9097A4EC-F94B-4944-BFEF-0C7A379A9F28}"/>
              </a:ext>
            </a:extLst>
          </p:cNvPr>
          <p:cNvSpPr/>
          <p:nvPr/>
        </p:nvSpPr>
        <p:spPr>
          <a:xfrm>
            <a:off x="9544833" y="2638425"/>
            <a:ext cx="2104372" cy="1156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AF2F3BE-3E72-4D42-ADE8-FB93CA71CC29}"/>
              </a:ext>
            </a:extLst>
          </p:cNvPr>
          <p:cNvSpPr txBox="1"/>
          <p:nvPr/>
        </p:nvSpPr>
        <p:spPr>
          <a:xfrm>
            <a:off x="10155230" y="2915334"/>
            <a:ext cx="883578" cy="646331"/>
          </a:xfrm>
          <a:prstGeom prst="rect">
            <a:avLst/>
          </a:prstGeom>
          <a:noFill/>
        </p:spPr>
        <p:txBody>
          <a:bodyPr wrap="square" rtlCol="0">
            <a:spAutoFit/>
          </a:bodyPr>
          <a:lstStyle/>
          <a:p>
            <a:pPr algn="ctr"/>
            <a:r>
              <a:rPr lang="en-US" dirty="0">
                <a:solidFill>
                  <a:schemeClr val="bg1"/>
                </a:solidFill>
              </a:rPr>
              <a:t>Valued Goal</a:t>
            </a:r>
          </a:p>
        </p:txBody>
      </p:sp>
      <p:sp>
        <p:nvSpPr>
          <p:cNvPr id="17" name="Oval 16">
            <a:extLst>
              <a:ext uri="{FF2B5EF4-FFF2-40B4-BE49-F238E27FC236}">
                <a16:creationId xmlns:a16="http://schemas.microsoft.com/office/drawing/2014/main" id="{CEE0EBE8-4784-134C-B25F-5F2B2299EE86}"/>
              </a:ext>
            </a:extLst>
          </p:cNvPr>
          <p:cNvSpPr/>
          <p:nvPr/>
        </p:nvSpPr>
        <p:spPr>
          <a:xfrm>
            <a:off x="5117105" y="1571946"/>
            <a:ext cx="2043983" cy="1263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C3D088E-510E-AB4B-B502-FB05FF33064A}"/>
              </a:ext>
            </a:extLst>
          </p:cNvPr>
          <p:cNvSpPr txBox="1"/>
          <p:nvPr/>
        </p:nvSpPr>
        <p:spPr>
          <a:xfrm>
            <a:off x="5661347" y="1942196"/>
            <a:ext cx="955497" cy="523220"/>
          </a:xfrm>
          <a:prstGeom prst="rect">
            <a:avLst/>
          </a:prstGeom>
          <a:noFill/>
        </p:spPr>
        <p:txBody>
          <a:bodyPr wrap="square" rtlCol="0">
            <a:spAutoFit/>
          </a:bodyPr>
          <a:lstStyle/>
          <a:p>
            <a:pPr algn="ctr"/>
            <a:r>
              <a:rPr lang="en-US" sz="1400" dirty="0"/>
              <a:t>Willpower (Agency)</a:t>
            </a:r>
          </a:p>
        </p:txBody>
      </p:sp>
      <p:sp>
        <p:nvSpPr>
          <p:cNvPr id="36" name="Oval 35">
            <a:extLst>
              <a:ext uri="{FF2B5EF4-FFF2-40B4-BE49-F238E27FC236}">
                <a16:creationId xmlns:a16="http://schemas.microsoft.com/office/drawing/2014/main" id="{7A210F48-FA78-7C4A-AE12-53879AC41D6E}"/>
              </a:ext>
            </a:extLst>
          </p:cNvPr>
          <p:cNvSpPr/>
          <p:nvPr/>
        </p:nvSpPr>
        <p:spPr>
          <a:xfrm>
            <a:off x="5117105" y="3652403"/>
            <a:ext cx="2043983" cy="1263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AAA3800-33DB-5A48-BFD4-E2CDE5C8D9F7}"/>
              </a:ext>
            </a:extLst>
          </p:cNvPr>
          <p:cNvSpPr txBox="1"/>
          <p:nvPr/>
        </p:nvSpPr>
        <p:spPr>
          <a:xfrm>
            <a:off x="5661347" y="4022653"/>
            <a:ext cx="1047678" cy="523220"/>
          </a:xfrm>
          <a:prstGeom prst="rect">
            <a:avLst/>
          </a:prstGeom>
          <a:noFill/>
        </p:spPr>
        <p:txBody>
          <a:bodyPr wrap="square" rtlCol="0">
            <a:spAutoFit/>
          </a:bodyPr>
          <a:lstStyle/>
          <a:p>
            <a:pPr algn="ctr"/>
            <a:r>
              <a:rPr lang="en-US" sz="1400" dirty="0"/>
              <a:t>Way Power</a:t>
            </a:r>
          </a:p>
          <a:p>
            <a:pPr algn="ctr"/>
            <a:r>
              <a:rPr lang="en-US" sz="1400" dirty="0"/>
              <a:t>(Pathways)</a:t>
            </a:r>
          </a:p>
        </p:txBody>
      </p:sp>
      <p:cxnSp>
        <p:nvCxnSpPr>
          <p:cNvPr id="39" name="Straight Arrow Connector 38">
            <a:extLst>
              <a:ext uri="{FF2B5EF4-FFF2-40B4-BE49-F238E27FC236}">
                <a16:creationId xmlns:a16="http://schemas.microsoft.com/office/drawing/2014/main" id="{8627B6BF-A7EB-8842-9515-B9812FA97E02}"/>
              </a:ext>
            </a:extLst>
          </p:cNvPr>
          <p:cNvCxnSpPr/>
          <p:nvPr/>
        </p:nvCxnSpPr>
        <p:spPr>
          <a:xfrm>
            <a:off x="7330675" y="2198670"/>
            <a:ext cx="2080453" cy="80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3BA322A-3C85-524D-8DB7-0018429B81E2}"/>
              </a:ext>
            </a:extLst>
          </p:cNvPr>
          <p:cNvCxnSpPr/>
          <p:nvPr/>
        </p:nvCxnSpPr>
        <p:spPr>
          <a:xfrm flipV="1">
            <a:off x="7306756" y="3561665"/>
            <a:ext cx="2067902" cy="722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E85697-AA6A-1B4F-AC89-8F0F334275A8}"/>
              </a:ext>
            </a:extLst>
          </p:cNvPr>
          <p:cNvCxnSpPr/>
          <p:nvPr/>
        </p:nvCxnSpPr>
        <p:spPr>
          <a:xfrm>
            <a:off x="5752105" y="2915334"/>
            <a:ext cx="0" cy="567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E00B0E2-7892-004E-B323-472C3A4521A8}"/>
              </a:ext>
            </a:extLst>
          </p:cNvPr>
          <p:cNvCxnSpPr/>
          <p:nvPr/>
        </p:nvCxnSpPr>
        <p:spPr>
          <a:xfrm flipV="1">
            <a:off x="6421348" y="2915334"/>
            <a:ext cx="0" cy="51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B7C4D1B-4679-DB47-9638-A9F297EF24F2}"/>
              </a:ext>
            </a:extLst>
          </p:cNvPr>
          <p:cNvSpPr>
            <a:spLocks noGrp="1"/>
          </p:cNvSpPr>
          <p:nvPr>
            <p:ph type="ftr" sz="quarter" idx="11"/>
          </p:nvPr>
        </p:nvSpPr>
        <p:spPr>
          <a:xfrm>
            <a:off x="6835007" y="6291601"/>
            <a:ext cx="4114800" cy="365125"/>
          </a:xfrm>
        </p:spPr>
        <p:txBody>
          <a:bodyPr/>
          <a:lstStyle/>
          <a:p>
            <a:r>
              <a:rPr lang="en-US" dirty="0"/>
              <a:t>Hope Centered And Trauma Informed®</a:t>
            </a:r>
          </a:p>
          <a:p>
            <a:r>
              <a:rPr lang="en-US" dirty="0"/>
              <a:t>
</a:t>
            </a:r>
          </a:p>
        </p:txBody>
      </p:sp>
      <p:pic>
        <p:nvPicPr>
          <p:cNvPr id="28" name="Picture 27">
            <a:extLst>
              <a:ext uri="{FF2B5EF4-FFF2-40B4-BE49-F238E27FC236}">
                <a16:creationId xmlns:a16="http://schemas.microsoft.com/office/drawing/2014/main" id="{AEC00AEB-ED0D-5142-A03C-FD1F65C5E669}"/>
              </a:ext>
            </a:extLst>
          </p:cNvPr>
          <p:cNvPicPr>
            <a:picLocks noChangeAspect="1"/>
          </p:cNvPicPr>
          <p:nvPr/>
        </p:nvPicPr>
        <p:blipFill>
          <a:blip r:embed="rId2"/>
          <a:stretch>
            <a:fillRect/>
          </a:stretch>
        </p:blipFill>
        <p:spPr>
          <a:xfrm>
            <a:off x="272790" y="5816344"/>
            <a:ext cx="840081" cy="824780"/>
          </a:xfrm>
          <a:prstGeom prst="rect">
            <a:avLst/>
          </a:prstGeom>
        </p:spPr>
      </p:pic>
    </p:spTree>
    <p:extLst>
      <p:ext uri="{BB962C8B-B14F-4D97-AF65-F5344CB8AC3E}">
        <p14:creationId xmlns:p14="http://schemas.microsoft.com/office/powerpoint/2010/main" val="40810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dissolve">
                                      <p:cBhvr>
                                        <p:cTn id="24" dur="500"/>
                                        <p:tgtEl>
                                          <p:spTgt spid="41"/>
                                        </p:tgtEl>
                                      </p:cBhvr>
                                    </p:animEffect>
                                  </p:childTnLst>
                                </p:cTn>
                              </p:par>
                              <p:par>
                                <p:cTn id="25" presetID="9"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par>
                                <p:cTn id="28" presetID="9"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dissolv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animBg="1"/>
      <p:bldP spid="19" grpId="0"/>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BFD-86CC-8246-A6F3-C040EF9F7EAB}"/>
              </a:ext>
            </a:extLst>
          </p:cNvPr>
          <p:cNvSpPr>
            <a:spLocks noGrp="1"/>
          </p:cNvSpPr>
          <p:nvPr>
            <p:ph type="title"/>
          </p:nvPr>
        </p:nvSpPr>
        <p:spPr/>
        <p:txBody>
          <a:bodyPr>
            <a:normAutofit/>
          </a:bodyPr>
          <a:lstStyle/>
          <a:p>
            <a:pPr algn="ctr"/>
            <a:r>
              <a:rPr lang="en-US" sz="3200" dirty="0"/>
              <a:t>Why hope matters</a:t>
            </a:r>
          </a:p>
        </p:txBody>
      </p:sp>
      <p:sp>
        <p:nvSpPr>
          <p:cNvPr id="3" name="Content Placeholder 2">
            <a:extLst>
              <a:ext uri="{FF2B5EF4-FFF2-40B4-BE49-F238E27FC236}">
                <a16:creationId xmlns:a16="http://schemas.microsoft.com/office/drawing/2014/main" id="{56A2E86F-3121-B241-82B7-934D402E2F2B}"/>
              </a:ext>
            </a:extLst>
          </p:cNvPr>
          <p:cNvSpPr>
            <a:spLocks noGrp="1"/>
          </p:cNvSpPr>
          <p:nvPr>
            <p:ph sz="half" idx="1"/>
          </p:nvPr>
        </p:nvSpPr>
        <p:spPr>
          <a:xfrm>
            <a:off x="715383" y="1603717"/>
            <a:ext cx="10595347" cy="4515729"/>
          </a:xfrm>
        </p:spPr>
        <p:txBody>
          <a:bodyPr>
            <a:normAutofit fontScale="92500" lnSpcReduction="10000"/>
          </a:bodyPr>
          <a:lstStyle/>
          <a:p>
            <a:r>
              <a:rPr lang="en-US" b="1" dirty="0"/>
              <a:t>Mental Health</a:t>
            </a:r>
            <a:r>
              <a:rPr lang="en-US" dirty="0"/>
              <a:t>:</a:t>
            </a:r>
          </a:p>
          <a:p>
            <a:pPr lvl="1"/>
            <a:r>
              <a:rPr lang="en-US" dirty="0"/>
              <a:t>Improved well-being, emotional regulation, adaptive coping, lower depression/anxiety</a:t>
            </a:r>
          </a:p>
          <a:p>
            <a:r>
              <a:rPr lang="en-US" b="1" dirty="0"/>
              <a:t>Physical Health:</a:t>
            </a:r>
          </a:p>
          <a:p>
            <a:pPr lvl="1"/>
            <a:r>
              <a:rPr lang="en-US" dirty="0"/>
              <a:t>Improved physical health, improved compliance, improved health seeking, life expectancy</a:t>
            </a:r>
          </a:p>
          <a:p>
            <a:r>
              <a:rPr lang="en-US" b="1" dirty="0"/>
              <a:t>Social Health</a:t>
            </a:r>
            <a:r>
              <a:rPr lang="en-US" dirty="0"/>
              <a:t>:</a:t>
            </a:r>
          </a:p>
          <a:p>
            <a:pPr lvl="1"/>
            <a:r>
              <a:rPr lang="en-US" dirty="0"/>
              <a:t>Higher social connectedness, increased positive relationships, improved parent-child relationships</a:t>
            </a:r>
          </a:p>
          <a:p>
            <a:r>
              <a:rPr lang="en-US" b="1" dirty="0"/>
              <a:t>Education:</a:t>
            </a:r>
          </a:p>
          <a:p>
            <a:pPr lvl="1"/>
            <a:r>
              <a:rPr lang="en-US" dirty="0"/>
              <a:t>Higher GPA, attendance, graduation rates, improved social emotional learning, increased engagement</a:t>
            </a:r>
          </a:p>
          <a:p>
            <a:r>
              <a:rPr lang="en-US" b="1" dirty="0"/>
              <a:t>Workplace:</a:t>
            </a:r>
          </a:p>
          <a:p>
            <a:pPr lvl="1"/>
            <a:r>
              <a:rPr lang="en-US" dirty="0"/>
              <a:t>Lower burnout and turnover, adaptive coping to secondary trauma, improved job satisfaction, performance</a:t>
            </a:r>
          </a:p>
          <a:p>
            <a:pPr lvl="1"/>
            <a:endParaRPr lang="en-US" dirty="0"/>
          </a:p>
        </p:txBody>
      </p:sp>
    </p:spTree>
    <p:extLst>
      <p:ext uri="{BB962C8B-B14F-4D97-AF65-F5344CB8AC3E}">
        <p14:creationId xmlns:p14="http://schemas.microsoft.com/office/powerpoint/2010/main" val="1994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Solo journey">
            <a:extLst>
              <a:ext uri="{FF2B5EF4-FFF2-40B4-BE49-F238E27FC236}">
                <a16:creationId xmlns:a16="http://schemas.microsoft.com/office/drawing/2014/main" id="{4A5BA7FA-2F2E-4F77-B56F-67C338DF3091}"/>
              </a:ext>
            </a:extLst>
          </p:cNvPr>
          <p:cNvPicPr>
            <a:picLocks noChangeAspect="1"/>
          </p:cNvPicPr>
          <p:nvPr/>
        </p:nvPicPr>
        <p:blipFill rotWithShape="1">
          <a:blip r:embed="rId2"/>
          <a:srcRect r="5189"/>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7CE213-DE43-A240-BA61-1F17A06B7289}"/>
              </a:ext>
            </a:extLst>
          </p:cNvPr>
          <p:cNvSpPr>
            <a:spLocks noGrp="1"/>
          </p:cNvSpPr>
          <p:nvPr>
            <p:ph type="title"/>
          </p:nvPr>
        </p:nvSpPr>
        <p:spPr>
          <a:xfrm>
            <a:off x="782336" y="1030981"/>
            <a:ext cx="8202637" cy="729240"/>
          </a:xfrm>
        </p:spPr>
        <p:txBody>
          <a:bodyPr anchor="b">
            <a:noAutofit/>
          </a:bodyPr>
          <a:lstStyle/>
          <a:p>
            <a:r>
              <a:rPr lang="en-US" sz="4000" dirty="0"/>
              <a:t>How Adversity/Trauma Influence Hope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FC0FB1-86A3-F34C-B53F-2028FBD2A070}"/>
              </a:ext>
            </a:extLst>
          </p:cNvPr>
          <p:cNvSpPr>
            <a:spLocks noGrp="1"/>
          </p:cNvSpPr>
          <p:nvPr>
            <p:ph idx="1"/>
          </p:nvPr>
        </p:nvSpPr>
        <p:spPr>
          <a:xfrm>
            <a:off x="321397" y="2553566"/>
            <a:ext cx="8320962" cy="3296412"/>
          </a:xfrm>
        </p:spPr>
        <p:txBody>
          <a:bodyPr anchor="t">
            <a:noAutofit/>
          </a:bodyPr>
          <a:lstStyle/>
          <a:p>
            <a:r>
              <a:rPr lang="en-US" sz="2400" dirty="0"/>
              <a:t>Adversity Influences The Nature of Our Goals.</a:t>
            </a:r>
          </a:p>
          <a:p>
            <a:pPr lvl="1"/>
            <a:r>
              <a:rPr lang="en-US" sz="2000" dirty="0"/>
              <a:t>Avoidant or Achievement Mindset</a:t>
            </a:r>
          </a:p>
          <a:p>
            <a:pPr lvl="1"/>
            <a:r>
              <a:rPr lang="en-US" sz="2000" dirty="0"/>
              <a:t>Short-Term and Long-Term</a:t>
            </a:r>
          </a:p>
          <a:p>
            <a:pPr lvl="1"/>
            <a:endParaRPr lang="en-US" sz="2000" dirty="0"/>
          </a:p>
          <a:p>
            <a:r>
              <a:rPr lang="en-US" sz="2400" dirty="0"/>
              <a:t>Pathways Thinking Is Distressed.</a:t>
            </a:r>
          </a:p>
          <a:p>
            <a:pPr lvl="1"/>
            <a:r>
              <a:rPr lang="en-US" sz="2000" dirty="0"/>
              <a:t>Ability to consider barriers and problem solve</a:t>
            </a:r>
          </a:p>
          <a:p>
            <a:pPr lvl="1"/>
            <a:r>
              <a:rPr lang="en-US" sz="2000" dirty="0"/>
              <a:t>Ability to identify multiple pathways to goals</a:t>
            </a:r>
          </a:p>
          <a:p>
            <a:pPr lvl="1"/>
            <a:endParaRPr lang="en-US" sz="2000" dirty="0"/>
          </a:p>
          <a:p>
            <a:r>
              <a:rPr lang="en-US" sz="2400" dirty="0"/>
              <a:t>Willpower Is Drained by Fear and Rumination</a:t>
            </a:r>
          </a:p>
          <a:p>
            <a:pPr lvl="1"/>
            <a:r>
              <a:rPr lang="en-US" sz="2000" dirty="0"/>
              <a:t>Willpower is a potentially limited resource</a:t>
            </a:r>
          </a:p>
          <a:p>
            <a:pPr lvl="1"/>
            <a:r>
              <a:rPr lang="en-US" sz="2000" dirty="0"/>
              <a:t>Importance of nutrition</a:t>
            </a:r>
          </a:p>
        </p:txBody>
      </p:sp>
      <p:sp>
        <p:nvSpPr>
          <p:cNvPr id="10" name="Footer Placeholder 2">
            <a:extLst>
              <a:ext uri="{FF2B5EF4-FFF2-40B4-BE49-F238E27FC236}">
                <a16:creationId xmlns:a16="http://schemas.microsoft.com/office/drawing/2014/main" id="{F48EF4DB-9A24-1C4D-8EE2-545103F8AE01}"/>
              </a:ext>
            </a:extLst>
          </p:cNvPr>
          <p:cNvSpPr>
            <a:spLocks noGrp="1"/>
          </p:cNvSpPr>
          <p:nvPr>
            <p:ph type="ftr" sz="quarter" idx="11"/>
          </p:nvPr>
        </p:nvSpPr>
        <p:spPr>
          <a:xfrm>
            <a:off x="5799834" y="639426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rPr>
              <a:t>Hope Centered And Trauma Informed®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rPr>
              <a:t>
</a:t>
            </a:r>
          </a:p>
        </p:txBody>
      </p:sp>
      <p:pic>
        <p:nvPicPr>
          <p:cNvPr id="12" name="Picture 11">
            <a:extLst>
              <a:ext uri="{FF2B5EF4-FFF2-40B4-BE49-F238E27FC236}">
                <a16:creationId xmlns:a16="http://schemas.microsoft.com/office/drawing/2014/main" id="{83EEE3F9-691C-1B49-A777-9D932CDE3240}"/>
              </a:ext>
            </a:extLst>
          </p:cNvPr>
          <p:cNvPicPr>
            <a:picLocks noChangeAspect="1"/>
          </p:cNvPicPr>
          <p:nvPr/>
        </p:nvPicPr>
        <p:blipFill>
          <a:blip r:embed="rId3"/>
          <a:stretch>
            <a:fillRect/>
          </a:stretch>
        </p:blipFill>
        <p:spPr>
          <a:xfrm>
            <a:off x="11241068" y="5981874"/>
            <a:ext cx="840081" cy="824780"/>
          </a:xfrm>
          <a:prstGeom prst="rect">
            <a:avLst/>
          </a:prstGeom>
        </p:spPr>
      </p:pic>
    </p:spTree>
    <p:extLst>
      <p:ext uri="{BB962C8B-B14F-4D97-AF65-F5344CB8AC3E}">
        <p14:creationId xmlns:p14="http://schemas.microsoft.com/office/powerpoint/2010/main" val="161531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39913" cy="1143000"/>
          </a:xfrm>
        </p:spPr>
        <p:txBody>
          <a:bodyPr/>
          <a:lstStyle/>
          <a:p>
            <a:pPr algn="ctr"/>
            <a:r>
              <a:rPr lang="en-US" altLang="en-US" dirty="0"/>
              <a:t>The Experience of Hope</a:t>
            </a:r>
            <a:endParaRPr lang="en-US" dirty="0"/>
          </a:p>
        </p:txBody>
      </p:sp>
      <p:sp>
        <p:nvSpPr>
          <p:cNvPr id="6" name="Right Brace 5"/>
          <p:cNvSpPr/>
          <p:nvPr/>
        </p:nvSpPr>
        <p:spPr>
          <a:xfrm rot="16200000">
            <a:off x="5668960" y="757935"/>
            <a:ext cx="523363" cy="55535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026268" y="2538588"/>
            <a:ext cx="6078805" cy="369332"/>
          </a:xfrm>
          <a:prstGeom prst="rect">
            <a:avLst/>
          </a:prstGeom>
          <a:noFill/>
        </p:spPr>
        <p:txBody>
          <a:bodyPr wrap="square" rtlCol="0">
            <a:spAutoFit/>
          </a:bodyPr>
          <a:lstStyle/>
          <a:p>
            <a:pPr algn="ctr"/>
            <a:r>
              <a:rPr lang="en-US" dirty="0"/>
              <a:t>How well can you manage your willpower?</a:t>
            </a:r>
          </a:p>
        </p:txBody>
      </p:sp>
      <p:sp>
        <p:nvSpPr>
          <p:cNvPr id="8" name="Explosion 1 7"/>
          <p:cNvSpPr/>
          <p:nvPr/>
        </p:nvSpPr>
        <p:spPr>
          <a:xfrm rot="210946">
            <a:off x="4118696" y="4818437"/>
            <a:ext cx="3349184" cy="165967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21549017">
            <a:off x="4754399" y="5407940"/>
            <a:ext cx="2113223" cy="369332"/>
          </a:xfrm>
          <a:prstGeom prst="rect">
            <a:avLst/>
          </a:prstGeom>
          <a:noFill/>
        </p:spPr>
        <p:txBody>
          <a:bodyPr wrap="square" rtlCol="0">
            <a:spAutoFit/>
          </a:bodyPr>
          <a:lstStyle/>
          <a:p>
            <a:pPr algn="ctr"/>
            <a:r>
              <a:rPr lang="en-US" dirty="0">
                <a:solidFill>
                  <a:schemeClr val="bg1"/>
                </a:solidFill>
              </a:rPr>
              <a:t>Attention Detractors</a:t>
            </a:r>
          </a:p>
        </p:txBody>
      </p:sp>
      <p:sp>
        <p:nvSpPr>
          <p:cNvPr id="10" name="Rounded Rectangle 9"/>
          <p:cNvSpPr/>
          <p:nvPr/>
        </p:nvSpPr>
        <p:spPr>
          <a:xfrm>
            <a:off x="8801245" y="3687128"/>
            <a:ext cx="1480115" cy="10186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949058" y="3973393"/>
            <a:ext cx="1137521" cy="307777"/>
          </a:xfrm>
          <a:prstGeom prst="rect">
            <a:avLst/>
          </a:prstGeom>
          <a:noFill/>
        </p:spPr>
        <p:txBody>
          <a:bodyPr wrap="square" rtlCol="0">
            <a:spAutoFit/>
          </a:bodyPr>
          <a:lstStyle/>
          <a:p>
            <a:pPr algn="ctr"/>
            <a:r>
              <a:rPr lang="en-US" sz="1400" dirty="0">
                <a:solidFill>
                  <a:srgbClr val="FFFFFF"/>
                </a:solidFill>
              </a:rPr>
              <a:t>Valued Goal</a:t>
            </a:r>
          </a:p>
        </p:txBody>
      </p:sp>
      <p:sp>
        <p:nvSpPr>
          <p:cNvPr id="12" name="Rectangle 11"/>
          <p:cNvSpPr/>
          <p:nvPr/>
        </p:nvSpPr>
        <p:spPr>
          <a:xfrm>
            <a:off x="2009053" y="3874752"/>
            <a:ext cx="1089850" cy="646331"/>
          </a:xfrm>
          <a:prstGeom prst="rect">
            <a:avLst/>
          </a:prstGeom>
        </p:spPr>
        <p:txBody>
          <a:bodyPr wrap="none">
            <a:spAutoFit/>
          </a:bodyPr>
          <a:lstStyle/>
          <a:p>
            <a:pPr algn="ctr"/>
            <a:r>
              <a:rPr lang="en-US" dirty="0"/>
              <a:t>Identified</a:t>
            </a:r>
          </a:p>
          <a:p>
            <a:pPr algn="ctr"/>
            <a:r>
              <a:rPr lang="en-US" dirty="0"/>
              <a:t>Pathway</a:t>
            </a:r>
          </a:p>
        </p:txBody>
      </p:sp>
      <p:cxnSp>
        <p:nvCxnSpPr>
          <p:cNvPr id="14" name="Straight Arrow Connector 13"/>
          <p:cNvCxnSpPr/>
          <p:nvPr/>
        </p:nvCxnSpPr>
        <p:spPr>
          <a:xfrm>
            <a:off x="3294906" y="4347342"/>
            <a:ext cx="6599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177856" y="4356136"/>
            <a:ext cx="532838" cy="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68381" y="4371717"/>
            <a:ext cx="532838" cy="0"/>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600547" y="4356137"/>
            <a:ext cx="532838" cy="16565"/>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339460" y="4372702"/>
            <a:ext cx="591664" cy="1"/>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112331" y="4347342"/>
            <a:ext cx="532838" cy="0"/>
          </a:xfrm>
          <a:prstGeom prst="straightConnector1">
            <a:avLst/>
          </a:prstGeom>
          <a:ln w="698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803877" y="4341720"/>
            <a:ext cx="612442" cy="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3" name="Right Brace 2">
            <a:extLst>
              <a:ext uri="{FF2B5EF4-FFF2-40B4-BE49-F238E27FC236}">
                <a16:creationId xmlns:a16="http://schemas.microsoft.com/office/drawing/2014/main" id="{3E86C11C-A7B4-3244-B848-D99E7F0EC61F}"/>
              </a:ext>
            </a:extLst>
          </p:cNvPr>
          <p:cNvSpPr/>
          <p:nvPr/>
        </p:nvSpPr>
        <p:spPr>
          <a:xfrm>
            <a:off x="7419191" y="4980791"/>
            <a:ext cx="384686" cy="13930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86B2EA74-BA7E-6949-A418-748BD60B2001}"/>
              </a:ext>
            </a:extLst>
          </p:cNvPr>
          <p:cNvSpPr txBox="1"/>
          <p:nvPr/>
        </p:nvSpPr>
        <p:spPr>
          <a:xfrm>
            <a:off x="8096922" y="5253808"/>
            <a:ext cx="1989656" cy="584775"/>
          </a:xfrm>
          <a:prstGeom prst="rect">
            <a:avLst/>
          </a:prstGeom>
          <a:noFill/>
        </p:spPr>
        <p:txBody>
          <a:bodyPr wrap="square" rtlCol="0">
            <a:spAutoFit/>
          </a:bodyPr>
          <a:lstStyle/>
          <a:p>
            <a:pPr algn="ctr"/>
            <a:r>
              <a:rPr lang="en-US" sz="1600" dirty="0"/>
              <a:t>Unmitigated trauma is a hope ROBBER!</a:t>
            </a:r>
          </a:p>
        </p:txBody>
      </p:sp>
      <p:sp>
        <p:nvSpPr>
          <p:cNvPr id="5" name="Footer Placeholder 4">
            <a:extLst>
              <a:ext uri="{FF2B5EF4-FFF2-40B4-BE49-F238E27FC236}">
                <a16:creationId xmlns:a16="http://schemas.microsoft.com/office/drawing/2014/main" id="{7A72BD1D-0917-DE4D-B24D-4C1FE9BF77D1}"/>
              </a:ext>
            </a:extLst>
          </p:cNvPr>
          <p:cNvSpPr>
            <a:spLocks noGrp="1"/>
          </p:cNvSpPr>
          <p:nvPr>
            <p:ph type="ftr" sz="quarter" idx="11"/>
          </p:nvPr>
        </p:nvSpPr>
        <p:spPr>
          <a:xfrm>
            <a:off x="165242" y="6396674"/>
            <a:ext cx="4114800" cy="365125"/>
          </a:xfrm>
        </p:spPr>
        <p:txBody>
          <a:bodyPr/>
          <a:lstStyle/>
          <a:p>
            <a:r>
              <a:rPr lang="en-US" dirty="0"/>
              <a:t>Hope Centered And Trauma Informed®</a:t>
            </a:r>
          </a:p>
          <a:p>
            <a:r>
              <a:rPr lang="en-US" dirty="0"/>
              <a:t>
</a:t>
            </a:r>
          </a:p>
        </p:txBody>
      </p:sp>
    </p:spTree>
    <p:extLst>
      <p:ext uri="{BB962C8B-B14F-4D97-AF65-F5344CB8AC3E}">
        <p14:creationId xmlns:p14="http://schemas.microsoft.com/office/powerpoint/2010/main" val="372957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900" decel="100000" fill="hold"/>
                                        <p:tgtEl>
                                          <p:spTgt spid="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900" decel="100000" fill="hold"/>
                                        <p:tgtEl>
                                          <p:spTgt spid="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4EEE7D-6C3E-EA4E-9374-2AA2216DF561}"/>
              </a:ext>
            </a:extLst>
          </p:cNvPr>
          <p:cNvPicPr>
            <a:picLocks noChangeAspect="1"/>
          </p:cNvPicPr>
          <p:nvPr/>
        </p:nvPicPr>
        <p:blipFill rotWithShape="1">
          <a:blip r:embed="rId3"/>
          <a:srcRect l="2921"/>
          <a:stretch/>
        </p:blipFill>
        <p:spPr>
          <a:xfrm>
            <a:off x="321365" y="997318"/>
            <a:ext cx="5466148" cy="3746913"/>
          </a:xfrm>
          <a:prstGeom prst="rect">
            <a:avLst/>
          </a:prstGeom>
        </p:spPr>
      </p:pic>
      <p:sp>
        <p:nvSpPr>
          <p:cNvPr id="3" name="Content Placeholder 2"/>
          <p:cNvSpPr>
            <a:spLocks noGrp="1"/>
          </p:cNvSpPr>
          <p:nvPr>
            <p:ph idx="1"/>
          </p:nvPr>
        </p:nvSpPr>
        <p:spPr>
          <a:xfrm>
            <a:off x="6814159" y="3281819"/>
            <a:ext cx="4539641" cy="2895144"/>
          </a:xfrm>
        </p:spPr>
        <p:txBody>
          <a:bodyPr rtlCol="0">
            <a:normAutofit/>
          </a:bodyPr>
          <a:lstStyle/>
          <a:p>
            <a:pPr marL="0" indent="0" algn="ctr">
              <a:buClr>
                <a:schemeClr val="accent3"/>
              </a:buClr>
              <a:buNone/>
              <a:defRPr/>
            </a:pPr>
            <a:r>
              <a:rPr lang="en-US" sz="4000" b="1" dirty="0">
                <a:latin typeface="+mj-lt"/>
                <a:cs typeface="Corbel" charset="0"/>
              </a:rPr>
              <a:t>What is the opposite of hope?</a:t>
            </a:r>
            <a:endParaRPr lang="en-US" sz="4000" dirty="0">
              <a:latin typeface="+mj-lt"/>
              <a:cs typeface="Corbel" charset="0"/>
            </a:endParaRPr>
          </a:p>
          <a:p>
            <a:pPr algn="ctr">
              <a:defRPr/>
            </a:pPr>
            <a:endParaRPr lang="en-US" sz="4000" dirty="0"/>
          </a:p>
          <a:p>
            <a:pPr algn="ctr">
              <a:defRPr/>
            </a:pPr>
            <a:endParaRPr lang="en-US" sz="2000" dirty="0"/>
          </a:p>
        </p:txBody>
      </p:sp>
      <p:sp>
        <p:nvSpPr>
          <p:cNvPr id="2" name="Footer Placeholder 1">
            <a:extLst>
              <a:ext uri="{FF2B5EF4-FFF2-40B4-BE49-F238E27FC236}">
                <a16:creationId xmlns:a16="http://schemas.microsoft.com/office/drawing/2014/main" id="{F05458DC-13D3-1946-A0C0-8B62A1C2824C}"/>
              </a:ext>
            </a:extLst>
          </p:cNvPr>
          <p:cNvSpPr>
            <a:spLocks noGrp="1"/>
          </p:cNvSpPr>
          <p:nvPr>
            <p:ph type="ftr" sz="quarter" idx="11"/>
          </p:nvPr>
        </p:nvSpPr>
        <p:spPr/>
        <p:txBody>
          <a:bodyPr/>
          <a:lstStyle/>
          <a:p>
            <a:r>
              <a:rPr lang="en-US"/>
              <a:t>Hope Centered And Trauma Informed®</a:t>
            </a:r>
          </a:p>
          <a:p>
            <a:r>
              <a:rPr lang="en-US"/>
              <a:t>
</a:t>
            </a:r>
          </a:p>
        </p:txBody>
      </p:sp>
      <p:pic>
        <p:nvPicPr>
          <p:cNvPr id="5" name="Picture 4">
            <a:extLst>
              <a:ext uri="{FF2B5EF4-FFF2-40B4-BE49-F238E27FC236}">
                <a16:creationId xmlns:a16="http://schemas.microsoft.com/office/drawing/2014/main" id="{AD99618A-C39D-8B4C-9CAC-CF98C032B69F}"/>
              </a:ext>
            </a:extLst>
          </p:cNvPr>
          <p:cNvPicPr>
            <a:picLocks noChangeAspect="1"/>
          </p:cNvPicPr>
          <p:nvPr/>
        </p:nvPicPr>
        <p:blipFill>
          <a:blip r:embed="rId4"/>
          <a:stretch>
            <a:fillRect/>
          </a:stretch>
        </p:blipFill>
        <p:spPr>
          <a:xfrm>
            <a:off x="10933759" y="5854267"/>
            <a:ext cx="840081" cy="824780"/>
          </a:xfrm>
          <a:prstGeom prst="rect">
            <a:avLst/>
          </a:prstGeom>
        </p:spPr>
      </p:pic>
    </p:spTree>
    <p:extLst>
      <p:ext uri="{BB962C8B-B14F-4D97-AF65-F5344CB8AC3E}">
        <p14:creationId xmlns:p14="http://schemas.microsoft.com/office/powerpoint/2010/main" val="14162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10387</TotalTime>
  <Words>1733</Words>
  <Application>Microsoft Macintosh PowerPoint</Application>
  <PresentationFormat>Widescreen</PresentationFormat>
  <Paragraphs>277</Paragraphs>
  <Slides>36</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Arial</vt:lpstr>
      <vt:lpstr>Calibri</vt:lpstr>
      <vt:lpstr>Calibri Light</vt:lpstr>
      <vt:lpstr>Calisto MT</vt:lpstr>
      <vt:lpstr>Century Gothic</vt:lpstr>
      <vt:lpstr>Helvetica</vt:lpstr>
      <vt:lpstr>Open Sans</vt:lpstr>
      <vt:lpstr>Times New Roman</vt:lpstr>
      <vt:lpstr>Tw Cen MT Condensed</vt:lpstr>
      <vt:lpstr>Univers Condensed</vt:lpstr>
      <vt:lpstr>Office Theme</vt:lpstr>
      <vt:lpstr>1_Office Theme</vt:lpstr>
      <vt:lpstr>1_ChronicleVTI</vt:lpstr>
      <vt:lpstr>PowerPoint Presentation</vt:lpstr>
      <vt:lpstr>PowerPoint Presentation</vt:lpstr>
      <vt:lpstr>What is Hope?</vt:lpstr>
      <vt:lpstr>The Simplicity of Hope</vt:lpstr>
      <vt:lpstr>Tenets of Hope</vt:lpstr>
      <vt:lpstr>Why hope matters</vt:lpstr>
      <vt:lpstr>How Adversity/Trauma Influence Hope</vt:lpstr>
      <vt:lpstr>The Experience of Hope</vt:lpstr>
      <vt:lpstr>PowerPoint Presentation</vt:lpstr>
      <vt:lpstr>THE LOSS OF HOPE IS A PROCESS</vt:lpstr>
      <vt:lpstr>PowerPoint Presentation</vt:lpstr>
      <vt:lpstr>NURTURING HOPE IN CHILDREN AND ADULTS</vt:lpstr>
      <vt:lpstr>Creating a Hope Centered Agency:   </vt:lpstr>
      <vt:lpstr>Why consider the idea of becoming a Hope centered State Agency?</vt:lpstr>
      <vt:lpstr>Becoming Hope centered</vt:lpstr>
      <vt:lpstr>STEPS TO BECOMING A HOPE CENTERED AGENCY</vt:lpstr>
      <vt:lpstr>PowerPoint Presentation</vt:lpstr>
      <vt:lpstr>Creating a Hope Centered State Agency:   2022 Oklahoma Employee Engagement Survey Results   </vt:lpstr>
      <vt:lpstr> 2022 Oklahoma Employee Engagement Survey  Scores Range from 8 – 64  8-16 = No or Low Hope 17-39 = Slightly Hopeful 40-55 = Moderate Hope 56-64 = High Hope  Avg Hope = 54.50 SD = 6.82</vt:lpstr>
      <vt:lpstr>Hope Scores By Cabinet</vt:lpstr>
      <vt:lpstr> 2022 Oklahoma Employee Engagement Survey  Scores Range from 6 – 36  Avg Collective Hope = 27.65  SD = 6.05  6-18 = Low Collective Hope 19-23 = Moderate Collective Hope 24-36 = High Collective Hope  </vt:lpstr>
      <vt:lpstr> 2022 Oklahoma Employee Engagement Survey  Scores Range from 16 – 34  Avg Burnout = 36.32  SD = 7.72  16-32 = Low Burnout 33-47 = Burnout 48-64 = High Burnout  </vt:lpstr>
      <vt:lpstr>Impact of Hope Training On Employee Burnout (Differences Are Statistically Significant)</vt:lpstr>
      <vt:lpstr>Impact of Hope Training On Secondary Traumatic Stress (Differences Are Statistically Significant)</vt:lpstr>
      <vt:lpstr>2022 Oklahoma Employee Engagement Survey</vt:lpstr>
      <vt:lpstr>2022 Oklahoma Employee Engagement Survey</vt:lpstr>
      <vt:lpstr>2022 Oklahoma Employee Engagement Survey</vt:lpstr>
      <vt:lpstr>2022 Oklahoma Employee Engagement Survey</vt:lpstr>
      <vt:lpstr>2022 Oklahoma Employee Engagement Survey</vt:lpstr>
      <vt:lpstr>2022 Oklahoma Employee Engagement Survey</vt:lpstr>
      <vt:lpstr>2022 Oklahoma Employee Engagement Survey</vt:lpstr>
      <vt:lpstr>2022 Oklahoma Employee Engagement Survey</vt:lpstr>
      <vt:lpstr>Creating a Hope Centered Agency:   Impact of Hope Training on  State Agency Executive Leadership   </vt:lpstr>
      <vt:lpstr>Hope And Executive Leadership Oklahoma As A Hope Centered State</vt:lpstr>
      <vt:lpstr>Hope And Executive Leadership Training Oklahoma As A Hope Centered State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Hellman, Chan M.</dc:creator>
  <cp:lastModifiedBy>Hellman, Chan M.</cp:lastModifiedBy>
  <cp:revision>40</cp:revision>
  <cp:lastPrinted>2023-01-20T21:10:40Z</cp:lastPrinted>
  <dcterms:created xsi:type="dcterms:W3CDTF">2021-03-25T13:07:07Z</dcterms:created>
  <dcterms:modified xsi:type="dcterms:W3CDTF">2023-02-02T16:59:37Z</dcterms:modified>
</cp:coreProperties>
</file>