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0"/>
  </p:notesMasterIdLst>
  <p:handoutMasterIdLst>
    <p:handoutMasterId r:id="rId11"/>
  </p:handoutMasterIdLst>
  <p:sldIdLst>
    <p:sldId id="257" r:id="rId2"/>
    <p:sldId id="336" r:id="rId3"/>
    <p:sldId id="340" r:id="rId4"/>
    <p:sldId id="2145706677" r:id="rId5"/>
    <p:sldId id="342" r:id="rId6"/>
    <p:sldId id="343" r:id="rId7"/>
    <p:sldId id="339" r:id="rId8"/>
    <p:sldId id="31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Lean, Andrea" initials="MA" lastIdx="16" clrIdx="0">
    <p:extLst>
      <p:ext uri="{19B8F6BF-5375-455C-9EA6-DF929625EA0E}">
        <p15:presenceInfo xmlns:p15="http://schemas.microsoft.com/office/powerpoint/2012/main" userId="S-1-5-21-2709829248-3130493357-864605649-257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600"/>
    <a:srgbClr val="0091B2"/>
    <a:srgbClr val="BDE2E7"/>
    <a:srgbClr val="D4451C"/>
    <a:srgbClr val="DAEEF1"/>
    <a:srgbClr val="6E30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75325" autoAdjust="0"/>
  </p:normalViewPr>
  <p:slideViewPr>
    <p:cSldViewPr snapToGrid="0" snapToObjects="1">
      <p:cViewPr varScale="1">
        <p:scale>
          <a:sx n="94" d="100"/>
          <a:sy n="94" d="100"/>
        </p:scale>
        <p:origin x="1435" y="77"/>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3" d="100"/>
          <a:sy n="53" d="100"/>
        </p:scale>
        <p:origin x="20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0D113F-7556-44C2-B223-4EA3FD03DD20}" type="datetimeFigureOut">
              <a:rPr lang="en-US" smtClean="0"/>
              <a:t>2/27/2024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74B6E2-BE6F-4700-858B-729ACB41A9C5}" type="slidenum">
              <a:rPr lang="en-US" smtClean="0"/>
              <a:t>‹#›</a:t>
            </a:fld>
            <a:endParaRPr lang="en-US"/>
          </a:p>
        </p:txBody>
      </p:sp>
    </p:spTree>
    <p:extLst>
      <p:ext uri="{BB962C8B-B14F-4D97-AF65-F5344CB8AC3E}">
        <p14:creationId xmlns:p14="http://schemas.microsoft.com/office/powerpoint/2010/main" val="1899422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D2980-2A99-432F-A6EA-658E60D45ED9}" type="datetimeFigureOut">
              <a:rPr lang="en-GB" smtClean="0"/>
              <a:t>27/02/2024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6124D-95F3-406C-AE87-9180CA6037A0}" type="slidenum">
              <a:rPr lang="en-GB" smtClean="0"/>
              <a:t>‹#›</a:t>
            </a:fld>
            <a:endParaRPr lang="en-GB"/>
          </a:p>
        </p:txBody>
      </p:sp>
    </p:spTree>
    <p:extLst>
      <p:ext uri="{BB962C8B-B14F-4D97-AF65-F5344CB8AC3E}">
        <p14:creationId xmlns:p14="http://schemas.microsoft.com/office/powerpoint/2010/main" val="152095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6124D-95F3-406C-AE87-9180CA6037A0}" type="slidenum">
              <a:rPr lang="en-GB" smtClean="0"/>
              <a:t>1</a:t>
            </a:fld>
            <a:endParaRPr lang="en-GB"/>
          </a:p>
        </p:txBody>
      </p:sp>
    </p:spTree>
    <p:extLst>
      <p:ext uri="{BB962C8B-B14F-4D97-AF65-F5344CB8AC3E}">
        <p14:creationId xmlns:p14="http://schemas.microsoft.com/office/powerpoint/2010/main" val="357300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96124D-95F3-406C-AE87-9180CA6037A0}" type="slidenum">
              <a:rPr lang="en-GB" smtClean="0"/>
              <a:t>2</a:t>
            </a:fld>
            <a:endParaRPr lang="en-GB"/>
          </a:p>
        </p:txBody>
      </p:sp>
    </p:spTree>
    <p:extLst>
      <p:ext uri="{BB962C8B-B14F-4D97-AF65-F5344CB8AC3E}">
        <p14:creationId xmlns:p14="http://schemas.microsoft.com/office/powerpoint/2010/main" val="271895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01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speakers?</a:t>
            </a:r>
            <a:endParaRPr lang="en-GB" dirty="0"/>
          </a:p>
        </p:txBody>
      </p:sp>
      <p:sp>
        <p:nvSpPr>
          <p:cNvPr id="4" name="Slide Number Placeholder 3"/>
          <p:cNvSpPr>
            <a:spLocks noGrp="1"/>
          </p:cNvSpPr>
          <p:nvPr>
            <p:ph type="sldNum" sz="quarter" idx="5"/>
          </p:nvPr>
        </p:nvSpPr>
        <p:spPr/>
        <p:txBody>
          <a:bodyPr/>
          <a:lstStyle/>
          <a:p>
            <a:fld id="{7D96124D-95F3-406C-AE87-9180CA6037A0}" type="slidenum">
              <a:rPr lang="en-GB" smtClean="0"/>
              <a:t>7</a:t>
            </a:fld>
            <a:endParaRPr lang="en-GB"/>
          </a:p>
        </p:txBody>
      </p:sp>
    </p:spTree>
    <p:extLst>
      <p:ext uri="{BB962C8B-B14F-4D97-AF65-F5344CB8AC3E}">
        <p14:creationId xmlns:p14="http://schemas.microsoft.com/office/powerpoint/2010/main" val="62741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96124D-95F3-406C-AE87-9180CA6037A0}" type="slidenum">
              <a:rPr lang="en-GB" smtClean="0"/>
              <a:t>8</a:t>
            </a:fld>
            <a:endParaRPr lang="en-GB"/>
          </a:p>
        </p:txBody>
      </p:sp>
    </p:spTree>
    <p:extLst>
      <p:ext uri="{BB962C8B-B14F-4D97-AF65-F5344CB8AC3E}">
        <p14:creationId xmlns:p14="http://schemas.microsoft.com/office/powerpoint/2010/main" val="269605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screenshot, table, bird&#10;&#10;Description automatically generated">
            <a:extLst>
              <a:ext uri="{FF2B5EF4-FFF2-40B4-BE49-F238E27FC236}">
                <a16:creationId xmlns:a16="http://schemas.microsoft.com/office/drawing/2014/main" id="{2E436077-6982-2947-8E89-93A9773D70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5BD9B694-A2CA-0044-9823-9B0AA26F8789}"/>
              </a:ext>
            </a:extLst>
          </p:cNvPr>
          <p:cNvPicPr>
            <a:picLocks noChangeAspect="1"/>
          </p:cNvPicPr>
          <p:nvPr userDrawn="1"/>
        </p:nvPicPr>
        <p:blipFill>
          <a:blip r:embed="rId3"/>
          <a:stretch>
            <a:fillRect/>
          </a:stretch>
        </p:blipFill>
        <p:spPr>
          <a:xfrm>
            <a:off x="9188718" y="1608839"/>
            <a:ext cx="1919758" cy="1482232"/>
          </a:xfrm>
          <a:prstGeom prst="rect">
            <a:avLst/>
          </a:prstGeom>
        </p:spPr>
      </p:pic>
      <p:pic>
        <p:nvPicPr>
          <p:cNvPr id="5" name="Picture 4">
            <a:extLst>
              <a:ext uri="{FF2B5EF4-FFF2-40B4-BE49-F238E27FC236}">
                <a16:creationId xmlns:a16="http://schemas.microsoft.com/office/drawing/2014/main" id="{FABC42B7-6EFE-0F45-ADB3-1C398ED11D8C}"/>
              </a:ext>
            </a:extLst>
          </p:cNvPr>
          <p:cNvPicPr>
            <a:picLocks noChangeAspect="1"/>
          </p:cNvPicPr>
          <p:nvPr userDrawn="1"/>
        </p:nvPicPr>
        <p:blipFill>
          <a:blip r:embed="rId4"/>
          <a:stretch>
            <a:fillRect/>
          </a:stretch>
        </p:blipFill>
        <p:spPr>
          <a:xfrm>
            <a:off x="256032" y="3895319"/>
            <a:ext cx="11676888" cy="2707683"/>
          </a:xfrm>
          <a:prstGeom prst="rect">
            <a:avLst/>
          </a:prstGeom>
        </p:spPr>
      </p:pic>
      <p:sp>
        <p:nvSpPr>
          <p:cNvPr id="13" name="Text Placeholder 18">
            <a:extLst>
              <a:ext uri="{FF2B5EF4-FFF2-40B4-BE49-F238E27FC236}">
                <a16:creationId xmlns:a16="http://schemas.microsoft.com/office/drawing/2014/main" id="{0D472F59-3924-2A42-9E11-AA8809C2FA80}"/>
              </a:ext>
            </a:extLst>
          </p:cNvPr>
          <p:cNvSpPr>
            <a:spLocks noGrp="1"/>
          </p:cNvSpPr>
          <p:nvPr>
            <p:ph type="body" sz="quarter" idx="11" hasCustomPrompt="1"/>
          </p:nvPr>
        </p:nvSpPr>
        <p:spPr>
          <a:xfrm>
            <a:off x="812642" y="1897897"/>
            <a:ext cx="5283354" cy="1338352"/>
          </a:xfrm>
          <a:prstGeom prst="rect">
            <a:avLst/>
          </a:prstGeom>
        </p:spPr>
        <p:txBody>
          <a:bodyPr lIns="0" tIns="0" anchor="t">
            <a:normAutofit/>
          </a:bodyPr>
          <a:lstStyle>
            <a:lvl1pPr marL="0" indent="0" algn="l">
              <a:spcBef>
                <a:spcPts val="100"/>
              </a:spcBef>
              <a:buNone/>
              <a:defRPr sz="28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Presentation title here</a:t>
            </a:r>
            <a:endParaRPr lang="en-US" dirty="0"/>
          </a:p>
        </p:txBody>
      </p:sp>
      <p:sp>
        <p:nvSpPr>
          <p:cNvPr id="14" name="Text Placeholder 12">
            <a:extLst>
              <a:ext uri="{FF2B5EF4-FFF2-40B4-BE49-F238E27FC236}">
                <a16:creationId xmlns:a16="http://schemas.microsoft.com/office/drawing/2014/main" id="{1B81B2C5-2ECC-6E44-98E2-30C57F71D553}"/>
              </a:ext>
            </a:extLst>
          </p:cNvPr>
          <p:cNvSpPr>
            <a:spLocks noGrp="1"/>
          </p:cNvSpPr>
          <p:nvPr>
            <p:ph type="body" idx="10" hasCustomPrompt="1"/>
          </p:nvPr>
        </p:nvSpPr>
        <p:spPr>
          <a:xfrm>
            <a:off x="812642" y="3491247"/>
            <a:ext cx="5283358" cy="1060303"/>
          </a:xfrm>
          <a:prstGeom prst="rect">
            <a:avLst/>
          </a:prstGeom>
        </p:spPr>
        <p:txBody>
          <a:bodyPr lIns="0" tIns="0">
            <a:normAutofit/>
          </a:bodyPr>
          <a:lstStyle>
            <a:lvl1pPr marL="0" indent="0" algn="just">
              <a:spcBef>
                <a:spcPts val="100"/>
              </a:spcBef>
              <a:buNone/>
              <a:defRPr sz="14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Thursday 21st November 2019</a:t>
            </a:r>
          </a:p>
          <a:p>
            <a:pPr lvl="0"/>
            <a:r>
              <a:rPr lang="en-GB" dirty="0"/>
              <a:t>Belfast Harbour Commissioners </a:t>
            </a:r>
            <a:endParaRPr lang="en-US" dirty="0"/>
          </a:p>
        </p:txBody>
      </p:sp>
      <p:cxnSp>
        <p:nvCxnSpPr>
          <p:cNvPr id="16" name="Straight Connector 15">
            <a:extLst>
              <a:ext uri="{FF2B5EF4-FFF2-40B4-BE49-F238E27FC236}">
                <a16:creationId xmlns:a16="http://schemas.microsoft.com/office/drawing/2014/main" id="{A45206C1-D830-0C46-99B4-8B146E5106C5}"/>
              </a:ext>
            </a:extLst>
          </p:cNvPr>
          <p:cNvCxnSpPr>
            <a:cxnSpLocks/>
          </p:cNvCxnSpPr>
          <p:nvPr userDrawn="1"/>
        </p:nvCxnSpPr>
        <p:spPr>
          <a:xfrm>
            <a:off x="812643" y="3428999"/>
            <a:ext cx="699290" cy="1"/>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73A94597-4C42-7145-9E97-7BF10F3502F7}"/>
              </a:ext>
            </a:extLst>
          </p:cNvPr>
          <p:cNvSpPr>
            <a:spLocks noGrp="1"/>
          </p:cNvSpPr>
          <p:nvPr>
            <p:ph type="body" idx="12" hasCustomPrompt="1"/>
          </p:nvPr>
        </p:nvSpPr>
        <p:spPr>
          <a:xfrm>
            <a:off x="812642" y="1566528"/>
            <a:ext cx="5283354" cy="331368"/>
          </a:xfrm>
          <a:prstGeom prst="rect">
            <a:avLst/>
          </a:prstGeom>
        </p:spPr>
        <p:txBody>
          <a:bodyPr lIns="0" tIns="0">
            <a:noAutofit/>
          </a:bodyPr>
          <a:lstStyle>
            <a:lvl1pPr marL="0" indent="0" algn="just">
              <a:spcBef>
                <a:spcPts val="100"/>
              </a:spcBef>
              <a:buNone/>
              <a:defRPr sz="14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spTree>
    <p:extLst>
      <p:ext uri="{BB962C8B-B14F-4D97-AF65-F5344CB8AC3E}">
        <p14:creationId xmlns:p14="http://schemas.microsoft.com/office/powerpoint/2010/main" val="190960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 Quote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0E06EA4-8800-774D-AF44-4DA8245BDCA6}"/>
              </a:ext>
            </a:extLst>
          </p:cNvPr>
          <p:cNvSpPr>
            <a:spLocks noGrp="1"/>
          </p:cNvSpPr>
          <p:nvPr>
            <p:ph idx="1" hasCustomPrompt="1"/>
          </p:nvPr>
        </p:nvSpPr>
        <p:spPr>
          <a:xfrm>
            <a:off x="745196" y="1422847"/>
            <a:ext cx="9500491" cy="3453936"/>
          </a:xfrm>
          <a:prstGeom prst="rect">
            <a:avLst/>
          </a:prstGeom>
        </p:spPr>
        <p:txBody>
          <a:bodyPr lIns="0" tIns="0"/>
          <a:lstStyle>
            <a:lvl1pPr marL="0" indent="0">
              <a:buFontTx/>
              <a:buNone/>
              <a:defRPr sz="3200" baseline="0"/>
            </a:lvl1pPr>
            <a:lvl2pPr marL="457200" indent="0">
              <a:buFontTx/>
              <a:buNone/>
              <a:defRPr sz="1800"/>
            </a:lvl2pPr>
            <a:lvl3pPr marL="914400" indent="0">
              <a:buFontTx/>
              <a:buNone/>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Quotes</a:t>
            </a:r>
            <a:endParaRPr lang="en-US" dirty="0"/>
          </a:p>
        </p:txBody>
      </p:sp>
      <p:cxnSp>
        <p:nvCxnSpPr>
          <p:cNvPr id="8" name="Straight Connector 7">
            <a:extLst>
              <a:ext uri="{FF2B5EF4-FFF2-40B4-BE49-F238E27FC236}">
                <a16:creationId xmlns:a16="http://schemas.microsoft.com/office/drawing/2014/main" id="{577903E6-34BD-0B43-BB10-1F76DB2094C3}"/>
              </a:ext>
            </a:extLst>
          </p:cNvPr>
          <p:cNvCxnSpPr>
            <a:cxnSpLocks/>
          </p:cNvCxnSpPr>
          <p:nvPr userDrawn="1"/>
        </p:nvCxnSpPr>
        <p:spPr>
          <a:xfrm>
            <a:off x="745197" y="5263327"/>
            <a:ext cx="738579" cy="0"/>
          </a:xfrm>
          <a:prstGeom prst="line">
            <a:avLst/>
          </a:prstGeom>
          <a:ln w="38100" cmpd="sng">
            <a:solidFill>
              <a:srgbClr val="D4451C"/>
            </a:solidFill>
          </a:ln>
          <a:effectLst/>
        </p:spPr>
        <p:style>
          <a:lnRef idx="2">
            <a:schemeClr val="accent1"/>
          </a:lnRef>
          <a:fillRef idx="0">
            <a:schemeClr val="accent1"/>
          </a:fillRef>
          <a:effectRef idx="1">
            <a:schemeClr val="accent1"/>
          </a:effectRef>
          <a:fontRef idx="minor">
            <a:schemeClr val="tx1"/>
          </a:fontRef>
        </p:style>
      </p:cxnSp>
      <p:sp>
        <p:nvSpPr>
          <p:cNvPr id="9" name="Text Placeholder 12">
            <a:extLst>
              <a:ext uri="{FF2B5EF4-FFF2-40B4-BE49-F238E27FC236}">
                <a16:creationId xmlns:a16="http://schemas.microsoft.com/office/drawing/2014/main" id="{5A529EB7-FD6B-3842-931D-1008B082DE0E}"/>
              </a:ext>
            </a:extLst>
          </p:cNvPr>
          <p:cNvSpPr>
            <a:spLocks noGrp="1"/>
          </p:cNvSpPr>
          <p:nvPr>
            <p:ph type="body" idx="12" hasCustomPrompt="1"/>
          </p:nvPr>
        </p:nvSpPr>
        <p:spPr>
          <a:xfrm>
            <a:off x="745196" y="5329545"/>
            <a:ext cx="4953000" cy="211221"/>
          </a:xfrm>
          <a:prstGeom prst="rect">
            <a:avLst/>
          </a:prstGeom>
        </p:spPr>
        <p:txBody>
          <a:bodyPr lIns="0" tIns="0">
            <a:noAutofit/>
          </a:bodyPr>
          <a:lstStyle>
            <a:lvl1pPr marL="0" indent="0" algn="just">
              <a:spcBef>
                <a:spcPts val="100"/>
              </a:spcBef>
              <a:buNone/>
              <a:defRPr sz="11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Quote From</a:t>
            </a:r>
            <a:endParaRPr lang="en-US" dirty="0"/>
          </a:p>
        </p:txBody>
      </p:sp>
      <p:pic>
        <p:nvPicPr>
          <p:cNvPr id="4" name="Picture 3" descr="A picture containing drawing&#10;&#10;Description automatically generated">
            <a:extLst>
              <a:ext uri="{FF2B5EF4-FFF2-40B4-BE49-F238E27FC236}">
                <a16:creationId xmlns:a16="http://schemas.microsoft.com/office/drawing/2014/main" id="{02EF9D86-5CE0-D54F-AA09-2749C2A675BF}"/>
              </a:ext>
            </a:extLst>
          </p:cNvPr>
          <p:cNvPicPr>
            <a:picLocks noChangeAspect="1"/>
          </p:cNvPicPr>
          <p:nvPr userDrawn="1"/>
        </p:nvPicPr>
        <p:blipFill>
          <a:blip r:embed="rId2"/>
          <a:stretch>
            <a:fillRect/>
          </a:stretch>
        </p:blipFill>
        <p:spPr>
          <a:xfrm>
            <a:off x="745156" y="813247"/>
            <a:ext cx="800100" cy="609600"/>
          </a:xfrm>
          <a:prstGeom prst="rect">
            <a:avLst/>
          </a:prstGeom>
        </p:spPr>
      </p:pic>
    </p:spTree>
    <p:extLst>
      <p:ext uri="{BB962C8B-B14F-4D97-AF65-F5344CB8AC3E}">
        <p14:creationId xmlns:p14="http://schemas.microsoft.com/office/powerpoint/2010/main" val="324367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hapter_section brea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A picture containing screenshot, table, bird&#10;&#10;Description automatically generated">
            <a:extLst>
              <a:ext uri="{FF2B5EF4-FFF2-40B4-BE49-F238E27FC236}">
                <a16:creationId xmlns:a16="http://schemas.microsoft.com/office/drawing/2014/main" id="{B04FBAB8-CD5E-D84D-8FA0-73E8BBEFD7F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 Placeholder 18">
            <a:extLst>
              <a:ext uri="{FF2B5EF4-FFF2-40B4-BE49-F238E27FC236}">
                <a16:creationId xmlns:a16="http://schemas.microsoft.com/office/drawing/2014/main" id="{5B104D9D-0186-724D-A021-D1CC68178C62}"/>
              </a:ext>
            </a:extLst>
          </p:cNvPr>
          <p:cNvSpPr>
            <a:spLocks noGrp="1"/>
          </p:cNvSpPr>
          <p:nvPr>
            <p:ph type="body" sz="quarter" idx="15" hasCustomPrompt="1"/>
          </p:nvPr>
        </p:nvSpPr>
        <p:spPr>
          <a:xfrm>
            <a:off x="745193" y="3046195"/>
            <a:ext cx="5012477" cy="919514"/>
          </a:xfrm>
          <a:prstGeom prst="rect">
            <a:avLst/>
          </a:prstGeom>
        </p:spPr>
        <p:txBody>
          <a:bodyPr lIns="0" tIns="0" anchor="t">
            <a:normAutofit/>
          </a:bodyPr>
          <a:lstStyle>
            <a:lvl1pPr marL="0" indent="0" algn="l">
              <a:spcBef>
                <a:spcPts val="100"/>
              </a:spcBef>
              <a:buNone/>
              <a:defRPr sz="3200" b="1">
                <a:solidFill>
                  <a:srgbClr val="6E3075"/>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Title name, title subject</a:t>
            </a:r>
            <a:endParaRPr lang="en-US" dirty="0"/>
          </a:p>
        </p:txBody>
      </p:sp>
      <p:sp>
        <p:nvSpPr>
          <p:cNvPr id="11" name="Text Placeholder 18">
            <a:extLst>
              <a:ext uri="{FF2B5EF4-FFF2-40B4-BE49-F238E27FC236}">
                <a16:creationId xmlns:a16="http://schemas.microsoft.com/office/drawing/2014/main" id="{9AD0D08C-AE4E-C647-9EB1-AC8F96E17ACD}"/>
              </a:ext>
            </a:extLst>
          </p:cNvPr>
          <p:cNvSpPr>
            <a:spLocks noGrp="1"/>
          </p:cNvSpPr>
          <p:nvPr>
            <p:ph type="body" sz="quarter" idx="13"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12" name="Straight Connector 11">
            <a:extLst>
              <a:ext uri="{FF2B5EF4-FFF2-40B4-BE49-F238E27FC236}">
                <a16:creationId xmlns:a16="http://schemas.microsoft.com/office/drawing/2014/main" id="{CAA5EB88-7DD1-F24D-B953-612A950B8812}"/>
              </a:ext>
            </a:extLst>
          </p:cNvPr>
          <p:cNvCxnSpPr>
            <a:cxnSpLocks/>
          </p:cNvCxnSpPr>
          <p:nvPr userDrawn="1"/>
        </p:nvCxnSpPr>
        <p:spPr>
          <a:xfrm>
            <a:off x="745196" y="2901695"/>
            <a:ext cx="738579" cy="0"/>
          </a:xfrm>
          <a:prstGeom prst="line">
            <a:avLst/>
          </a:prstGeom>
          <a:ln w="38100" cmpd="sng">
            <a:solidFill>
              <a:srgbClr val="6E3075"/>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2931EC75-C7A6-F44A-859B-8F5D1330C53B}"/>
              </a:ext>
            </a:extLst>
          </p:cNvPr>
          <p:cNvSpPr>
            <a:spLocks noGrp="1"/>
          </p:cNvSpPr>
          <p:nvPr>
            <p:ph type="body" idx="14"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pic>
        <p:nvPicPr>
          <p:cNvPr id="15" name="Picture 14" descr="A picture containing drawing&#10;&#10;Description automatically generated">
            <a:extLst>
              <a:ext uri="{FF2B5EF4-FFF2-40B4-BE49-F238E27FC236}">
                <a16:creationId xmlns:a16="http://schemas.microsoft.com/office/drawing/2014/main" id="{C746BDF5-841A-E843-B7A5-319FEC6BE6B2}"/>
              </a:ext>
            </a:extLst>
          </p:cNvPr>
          <p:cNvPicPr>
            <a:picLocks noChangeAspect="1"/>
          </p:cNvPicPr>
          <p:nvPr userDrawn="1"/>
        </p:nvPicPr>
        <p:blipFill>
          <a:blip r:embed="rId4"/>
          <a:stretch>
            <a:fillRect/>
          </a:stretch>
        </p:blipFill>
        <p:spPr>
          <a:xfrm>
            <a:off x="10470128" y="352151"/>
            <a:ext cx="955110" cy="734020"/>
          </a:xfrm>
          <a:prstGeom prst="rect">
            <a:avLst/>
          </a:prstGeom>
        </p:spPr>
      </p:pic>
      <p:pic>
        <p:nvPicPr>
          <p:cNvPr id="3" name="Picture 2" descr="A picture containing table, drawing, clock&#10;&#10;Description automatically generated">
            <a:extLst>
              <a:ext uri="{FF2B5EF4-FFF2-40B4-BE49-F238E27FC236}">
                <a16:creationId xmlns:a16="http://schemas.microsoft.com/office/drawing/2014/main" id="{16A21E08-7E03-9E4F-B135-04FD02B824E4}"/>
              </a:ext>
            </a:extLst>
          </p:cNvPr>
          <p:cNvPicPr>
            <a:picLocks noChangeAspect="1"/>
          </p:cNvPicPr>
          <p:nvPr userDrawn="1"/>
        </p:nvPicPr>
        <p:blipFill>
          <a:blip r:embed="rId5"/>
          <a:stretch>
            <a:fillRect/>
          </a:stretch>
        </p:blipFill>
        <p:spPr>
          <a:xfrm>
            <a:off x="256032" y="3474295"/>
            <a:ext cx="11676888" cy="3139221"/>
          </a:xfrm>
          <a:prstGeom prst="rect">
            <a:avLst/>
          </a:prstGeom>
        </p:spPr>
      </p:pic>
    </p:spTree>
    <p:extLst>
      <p:ext uri="{BB962C8B-B14F-4D97-AF65-F5344CB8AC3E}">
        <p14:creationId xmlns:p14="http://schemas.microsoft.com/office/powerpoint/2010/main" val="117038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hapter_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E0550454-4683-2544-8029-6BB0358FFB19}"/>
              </a:ext>
            </a:extLst>
          </p:cNvPr>
          <p:cNvSpPr>
            <a:spLocks noGrp="1"/>
          </p:cNvSpPr>
          <p:nvPr>
            <p:ph type="body" sz="quarter" idx="13"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11" name="Straight Connector 10">
            <a:extLst>
              <a:ext uri="{FF2B5EF4-FFF2-40B4-BE49-F238E27FC236}">
                <a16:creationId xmlns:a16="http://schemas.microsoft.com/office/drawing/2014/main" id="{AADB2D57-66BD-0548-AA61-84EE3A145F55}"/>
              </a:ext>
            </a:extLst>
          </p:cNvPr>
          <p:cNvCxnSpPr>
            <a:cxnSpLocks/>
          </p:cNvCxnSpPr>
          <p:nvPr userDrawn="1"/>
        </p:nvCxnSpPr>
        <p:spPr>
          <a:xfrm>
            <a:off x="745196" y="2901695"/>
            <a:ext cx="738579" cy="0"/>
          </a:xfrm>
          <a:prstGeom prst="line">
            <a:avLst/>
          </a:prstGeom>
          <a:ln w="38100" cmpd="sng">
            <a:solidFill>
              <a:srgbClr val="6E3075"/>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2">
            <a:extLst>
              <a:ext uri="{FF2B5EF4-FFF2-40B4-BE49-F238E27FC236}">
                <a16:creationId xmlns:a16="http://schemas.microsoft.com/office/drawing/2014/main" id="{7EAC707D-87B6-B346-89F5-48C0891CA0E3}"/>
              </a:ext>
            </a:extLst>
          </p:cNvPr>
          <p:cNvSpPr>
            <a:spLocks noGrp="1"/>
          </p:cNvSpPr>
          <p:nvPr>
            <p:ph type="body" idx="14"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sp>
        <p:nvSpPr>
          <p:cNvPr id="7" name="Text Placeholder 18">
            <a:extLst>
              <a:ext uri="{FF2B5EF4-FFF2-40B4-BE49-F238E27FC236}">
                <a16:creationId xmlns:a16="http://schemas.microsoft.com/office/drawing/2014/main" id="{E5C5A559-E66A-5448-86D9-3ABD03248A7B}"/>
              </a:ext>
            </a:extLst>
          </p:cNvPr>
          <p:cNvSpPr>
            <a:spLocks noGrp="1"/>
          </p:cNvSpPr>
          <p:nvPr>
            <p:ph type="body" sz="quarter" idx="15" hasCustomPrompt="1"/>
          </p:nvPr>
        </p:nvSpPr>
        <p:spPr>
          <a:xfrm>
            <a:off x="745193" y="3046195"/>
            <a:ext cx="5012477" cy="919514"/>
          </a:xfrm>
          <a:prstGeom prst="rect">
            <a:avLst/>
          </a:prstGeom>
        </p:spPr>
        <p:txBody>
          <a:bodyPr lIns="0" tIns="0" anchor="t">
            <a:normAutofit/>
          </a:bodyPr>
          <a:lstStyle>
            <a:lvl1pPr marL="0" indent="0" algn="l">
              <a:spcBef>
                <a:spcPts val="100"/>
              </a:spcBef>
              <a:buNone/>
              <a:defRPr sz="3200" b="1">
                <a:solidFill>
                  <a:srgbClr val="6E3075"/>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Title name, title subject</a:t>
            </a:r>
            <a:endParaRPr lang="en-US" dirty="0"/>
          </a:p>
        </p:txBody>
      </p:sp>
    </p:spTree>
    <p:extLst>
      <p:ext uri="{BB962C8B-B14F-4D97-AF65-F5344CB8AC3E}">
        <p14:creationId xmlns:p14="http://schemas.microsoft.com/office/powerpoint/2010/main" val="345295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amp;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D33F6C6-62F8-214A-96CC-EAF2E4F0CAA3}"/>
              </a:ext>
            </a:extLst>
          </p:cNvPr>
          <p:cNvSpPr>
            <a:spLocks noGrp="1"/>
          </p:cNvSpPr>
          <p:nvPr>
            <p:ph type="title" hasCustomPrompt="1"/>
          </p:nvPr>
        </p:nvSpPr>
        <p:spPr>
          <a:xfrm>
            <a:off x="745196" y="859857"/>
            <a:ext cx="9500491" cy="577985"/>
          </a:xfrm>
          <a:prstGeom prst="rect">
            <a:avLst/>
          </a:prstGeom>
        </p:spPr>
        <p:txBody>
          <a:bodyPr lIns="0" tIns="0" anchor="t">
            <a:normAutofit/>
          </a:bodyPr>
          <a:lstStyle>
            <a:lvl1pPr algn="l">
              <a:defRPr sz="3200" b="1"/>
            </a:lvl1pPr>
          </a:lstStyle>
          <a:p>
            <a:r>
              <a:rPr lang="en-GB" dirty="0"/>
              <a:t>Title</a:t>
            </a:r>
            <a:endParaRPr lang="en-US" dirty="0"/>
          </a:p>
        </p:txBody>
      </p:sp>
      <p:sp>
        <p:nvSpPr>
          <p:cNvPr id="7" name="Content Placeholder 2">
            <a:extLst>
              <a:ext uri="{FF2B5EF4-FFF2-40B4-BE49-F238E27FC236}">
                <a16:creationId xmlns:a16="http://schemas.microsoft.com/office/drawing/2014/main" id="{1E4C8F72-120B-FE45-90E1-BB45D09D3339}"/>
              </a:ext>
            </a:extLst>
          </p:cNvPr>
          <p:cNvSpPr>
            <a:spLocks noGrp="1"/>
          </p:cNvSpPr>
          <p:nvPr>
            <p:ph idx="1" hasCustomPrompt="1"/>
          </p:nvPr>
        </p:nvSpPr>
        <p:spPr>
          <a:xfrm>
            <a:off x="745196" y="1453479"/>
            <a:ext cx="9500491" cy="4163035"/>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8" name="Straight Connector 7">
            <a:extLst>
              <a:ext uri="{FF2B5EF4-FFF2-40B4-BE49-F238E27FC236}">
                <a16:creationId xmlns:a16="http://schemas.microsoft.com/office/drawing/2014/main" id="{1B1655F2-798A-9744-A5CF-0D0646C7E7B9}"/>
              </a:ext>
            </a:extLst>
          </p:cNvPr>
          <p:cNvCxnSpPr>
            <a:cxnSpLocks/>
          </p:cNvCxnSpPr>
          <p:nvPr userDrawn="1"/>
        </p:nvCxnSpPr>
        <p:spPr>
          <a:xfrm>
            <a:off x="745196" y="840679"/>
            <a:ext cx="738579" cy="0"/>
          </a:xfrm>
          <a:prstGeom prst="line">
            <a:avLst/>
          </a:prstGeom>
          <a:ln w="38100" cmpd="sng">
            <a:solidFill>
              <a:srgbClr val="6E30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95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 Bullet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9B0CC11-FC86-FF43-B162-16183C763B01}"/>
              </a:ext>
            </a:extLst>
          </p:cNvPr>
          <p:cNvSpPr>
            <a:spLocks noGrp="1"/>
          </p:cNvSpPr>
          <p:nvPr>
            <p:ph idx="10" hasCustomPrompt="1"/>
          </p:nvPr>
        </p:nvSpPr>
        <p:spPr>
          <a:xfrm>
            <a:off x="745196" y="867542"/>
            <a:ext cx="9500491" cy="4787046"/>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5" name="Straight Connector 4">
            <a:extLst>
              <a:ext uri="{FF2B5EF4-FFF2-40B4-BE49-F238E27FC236}">
                <a16:creationId xmlns:a16="http://schemas.microsoft.com/office/drawing/2014/main" id="{A7C25855-B862-6B43-8388-36A7C4A3957A}"/>
              </a:ext>
            </a:extLst>
          </p:cNvPr>
          <p:cNvCxnSpPr>
            <a:cxnSpLocks/>
          </p:cNvCxnSpPr>
          <p:nvPr userDrawn="1"/>
        </p:nvCxnSpPr>
        <p:spPr>
          <a:xfrm>
            <a:off x="745196" y="840679"/>
            <a:ext cx="738579" cy="0"/>
          </a:xfrm>
          <a:prstGeom prst="line">
            <a:avLst/>
          </a:prstGeom>
          <a:ln w="38100" cmpd="sng">
            <a:solidFill>
              <a:srgbClr val="6E30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686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 Quote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485798D-69A9-F841-9FDF-BB451C1F4E7D}"/>
              </a:ext>
            </a:extLst>
          </p:cNvPr>
          <p:cNvSpPr>
            <a:spLocks noGrp="1"/>
          </p:cNvSpPr>
          <p:nvPr>
            <p:ph idx="1" hasCustomPrompt="1"/>
          </p:nvPr>
        </p:nvSpPr>
        <p:spPr>
          <a:xfrm>
            <a:off x="745196" y="1422847"/>
            <a:ext cx="9500491" cy="3453936"/>
          </a:xfrm>
          <a:prstGeom prst="rect">
            <a:avLst/>
          </a:prstGeom>
        </p:spPr>
        <p:txBody>
          <a:bodyPr lIns="0" tIns="0"/>
          <a:lstStyle>
            <a:lvl1pPr marL="0" indent="0">
              <a:buFontTx/>
              <a:buNone/>
              <a:defRPr sz="3200" baseline="0"/>
            </a:lvl1pPr>
            <a:lvl2pPr marL="457200" indent="0">
              <a:buFontTx/>
              <a:buNone/>
              <a:defRPr sz="1800"/>
            </a:lvl2pPr>
            <a:lvl3pPr marL="914400" indent="0">
              <a:buFontTx/>
              <a:buNone/>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Quotes</a:t>
            </a:r>
            <a:endParaRPr lang="en-US" dirty="0"/>
          </a:p>
        </p:txBody>
      </p:sp>
      <p:cxnSp>
        <p:nvCxnSpPr>
          <p:cNvPr id="8" name="Straight Connector 7">
            <a:extLst>
              <a:ext uri="{FF2B5EF4-FFF2-40B4-BE49-F238E27FC236}">
                <a16:creationId xmlns:a16="http://schemas.microsoft.com/office/drawing/2014/main" id="{F3D0D21F-277E-9A4D-988E-B15096D2102C}"/>
              </a:ext>
            </a:extLst>
          </p:cNvPr>
          <p:cNvCxnSpPr>
            <a:cxnSpLocks/>
          </p:cNvCxnSpPr>
          <p:nvPr userDrawn="1"/>
        </p:nvCxnSpPr>
        <p:spPr>
          <a:xfrm>
            <a:off x="745197" y="5263327"/>
            <a:ext cx="738579" cy="0"/>
          </a:xfrm>
          <a:prstGeom prst="line">
            <a:avLst/>
          </a:prstGeom>
          <a:ln w="38100" cmpd="sng">
            <a:solidFill>
              <a:srgbClr val="6E3075"/>
            </a:solidFill>
          </a:ln>
          <a:effectLst/>
        </p:spPr>
        <p:style>
          <a:lnRef idx="2">
            <a:schemeClr val="accent1"/>
          </a:lnRef>
          <a:fillRef idx="0">
            <a:schemeClr val="accent1"/>
          </a:fillRef>
          <a:effectRef idx="1">
            <a:schemeClr val="accent1"/>
          </a:effectRef>
          <a:fontRef idx="minor">
            <a:schemeClr val="tx1"/>
          </a:fontRef>
        </p:style>
      </p:cxnSp>
      <p:sp>
        <p:nvSpPr>
          <p:cNvPr id="9" name="Text Placeholder 12">
            <a:extLst>
              <a:ext uri="{FF2B5EF4-FFF2-40B4-BE49-F238E27FC236}">
                <a16:creationId xmlns:a16="http://schemas.microsoft.com/office/drawing/2014/main" id="{C493F0B5-61CA-5242-B7D6-B3076681E9F8}"/>
              </a:ext>
            </a:extLst>
          </p:cNvPr>
          <p:cNvSpPr>
            <a:spLocks noGrp="1"/>
          </p:cNvSpPr>
          <p:nvPr>
            <p:ph type="body" idx="12" hasCustomPrompt="1"/>
          </p:nvPr>
        </p:nvSpPr>
        <p:spPr>
          <a:xfrm>
            <a:off x="745196" y="5329545"/>
            <a:ext cx="4953000" cy="211221"/>
          </a:xfrm>
          <a:prstGeom prst="rect">
            <a:avLst/>
          </a:prstGeom>
        </p:spPr>
        <p:txBody>
          <a:bodyPr lIns="0" tIns="0">
            <a:noAutofit/>
          </a:bodyPr>
          <a:lstStyle>
            <a:lvl1pPr marL="0" indent="0" algn="just">
              <a:spcBef>
                <a:spcPts val="100"/>
              </a:spcBef>
              <a:buNone/>
              <a:defRPr sz="11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Quote From</a:t>
            </a:r>
            <a:endParaRPr lang="en-US" dirty="0"/>
          </a:p>
        </p:txBody>
      </p:sp>
      <p:pic>
        <p:nvPicPr>
          <p:cNvPr id="5" name="Picture 4" descr="A picture containing drawing&#10;&#10;Description automatically generated">
            <a:extLst>
              <a:ext uri="{FF2B5EF4-FFF2-40B4-BE49-F238E27FC236}">
                <a16:creationId xmlns:a16="http://schemas.microsoft.com/office/drawing/2014/main" id="{74EE22BD-12D7-5941-BF55-34837B26F94E}"/>
              </a:ext>
            </a:extLst>
          </p:cNvPr>
          <p:cNvPicPr>
            <a:picLocks noChangeAspect="1"/>
          </p:cNvPicPr>
          <p:nvPr userDrawn="1"/>
        </p:nvPicPr>
        <p:blipFill>
          <a:blip r:embed="rId2"/>
          <a:stretch>
            <a:fillRect/>
          </a:stretch>
        </p:blipFill>
        <p:spPr>
          <a:xfrm>
            <a:off x="745156" y="813247"/>
            <a:ext cx="800100" cy="609600"/>
          </a:xfrm>
          <a:prstGeom prst="rect">
            <a:avLst/>
          </a:prstGeom>
        </p:spPr>
      </p:pic>
    </p:spTree>
    <p:extLst>
      <p:ext uri="{BB962C8B-B14F-4D97-AF65-F5344CB8AC3E}">
        <p14:creationId xmlns:p14="http://schemas.microsoft.com/office/powerpoint/2010/main" val="317788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hapter_section brea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A picture containing screenshot, table, bird&#10;&#10;Description automatically generated">
            <a:extLst>
              <a:ext uri="{FF2B5EF4-FFF2-40B4-BE49-F238E27FC236}">
                <a16:creationId xmlns:a16="http://schemas.microsoft.com/office/drawing/2014/main" id="{469EDBAB-1769-C945-A0B9-DDE27583E48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 Placeholder 18">
            <a:extLst>
              <a:ext uri="{FF2B5EF4-FFF2-40B4-BE49-F238E27FC236}">
                <a16:creationId xmlns:a16="http://schemas.microsoft.com/office/drawing/2014/main" id="{03F95D54-F847-9D44-B169-56F738F5BD5B}"/>
              </a:ext>
            </a:extLst>
          </p:cNvPr>
          <p:cNvSpPr>
            <a:spLocks noGrp="1"/>
          </p:cNvSpPr>
          <p:nvPr>
            <p:ph type="body" sz="quarter" idx="15" hasCustomPrompt="1"/>
          </p:nvPr>
        </p:nvSpPr>
        <p:spPr>
          <a:xfrm>
            <a:off x="745193" y="3046195"/>
            <a:ext cx="5012477" cy="919514"/>
          </a:xfrm>
          <a:prstGeom prst="rect">
            <a:avLst/>
          </a:prstGeom>
        </p:spPr>
        <p:txBody>
          <a:bodyPr lIns="0" tIns="0" anchor="t">
            <a:normAutofit/>
          </a:bodyPr>
          <a:lstStyle>
            <a:lvl1pPr marL="0" indent="0" algn="l">
              <a:spcBef>
                <a:spcPts val="100"/>
              </a:spcBef>
              <a:buNone/>
              <a:defRPr sz="3200" b="1">
                <a:solidFill>
                  <a:srgbClr val="CC9600"/>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Title name, title subject</a:t>
            </a:r>
            <a:endParaRPr lang="en-US" dirty="0"/>
          </a:p>
        </p:txBody>
      </p:sp>
      <p:pic>
        <p:nvPicPr>
          <p:cNvPr id="15" name="Picture 14" descr="A picture containing drawing&#10;&#10;Description automatically generated">
            <a:extLst>
              <a:ext uri="{FF2B5EF4-FFF2-40B4-BE49-F238E27FC236}">
                <a16:creationId xmlns:a16="http://schemas.microsoft.com/office/drawing/2014/main" id="{1981096A-CD9C-2243-8F43-4E6DCB8151FE}"/>
              </a:ext>
            </a:extLst>
          </p:cNvPr>
          <p:cNvPicPr>
            <a:picLocks noChangeAspect="1"/>
          </p:cNvPicPr>
          <p:nvPr userDrawn="1"/>
        </p:nvPicPr>
        <p:blipFill>
          <a:blip r:embed="rId4"/>
          <a:stretch>
            <a:fillRect/>
          </a:stretch>
        </p:blipFill>
        <p:spPr>
          <a:xfrm>
            <a:off x="10470128" y="352151"/>
            <a:ext cx="955110" cy="734020"/>
          </a:xfrm>
          <a:prstGeom prst="rect">
            <a:avLst/>
          </a:prstGeom>
        </p:spPr>
      </p:pic>
      <p:sp>
        <p:nvSpPr>
          <p:cNvPr id="11" name="Text Placeholder 18">
            <a:extLst>
              <a:ext uri="{FF2B5EF4-FFF2-40B4-BE49-F238E27FC236}">
                <a16:creationId xmlns:a16="http://schemas.microsoft.com/office/drawing/2014/main" id="{BB9484FB-68D0-4A4A-94A6-62BB01CB6A8B}"/>
              </a:ext>
            </a:extLst>
          </p:cNvPr>
          <p:cNvSpPr>
            <a:spLocks noGrp="1"/>
          </p:cNvSpPr>
          <p:nvPr>
            <p:ph type="body" sz="quarter" idx="13"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12" name="Straight Connector 11">
            <a:extLst>
              <a:ext uri="{FF2B5EF4-FFF2-40B4-BE49-F238E27FC236}">
                <a16:creationId xmlns:a16="http://schemas.microsoft.com/office/drawing/2014/main" id="{3BE3BBC1-EFF3-3349-96D0-4C0ABD534165}"/>
              </a:ext>
            </a:extLst>
          </p:cNvPr>
          <p:cNvCxnSpPr>
            <a:cxnSpLocks/>
          </p:cNvCxnSpPr>
          <p:nvPr userDrawn="1"/>
        </p:nvCxnSpPr>
        <p:spPr>
          <a:xfrm>
            <a:off x="745196" y="2901695"/>
            <a:ext cx="738579" cy="0"/>
          </a:xfrm>
          <a:prstGeom prst="line">
            <a:avLst/>
          </a:prstGeom>
          <a:ln w="38100" cmpd="sng">
            <a:solidFill>
              <a:srgbClr val="CC96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A54FA7B-448B-BD44-8940-105DAAC0C151}"/>
              </a:ext>
            </a:extLst>
          </p:cNvPr>
          <p:cNvSpPr>
            <a:spLocks noGrp="1"/>
          </p:cNvSpPr>
          <p:nvPr>
            <p:ph type="body" idx="14"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pic>
        <p:nvPicPr>
          <p:cNvPr id="5" name="Picture 4" descr="A close up of a toy&#10;&#10;Description automatically generated">
            <a:extLst>
              <a:ext uri="{FF2B5EF4-FFF2-40B4-BE49-F238E27FC236}">
                <a16:creationId xmlns:a16="http://schemas.microsoft.com/office/drawing/2014/main" id="{B9451C48-7665-CD4A-A453-791A69654DD7}"/>
              </a:ext>
            </a:extLst>
          </p:cNvPr>
          <p:cNvPicPr>
            <a:picLocks noChangeAspect="1"/>
          </p:cNvPicPr>
          <p:nvPr userDrawn="1"/>
        </p:nvPicPr>
        <p:blipFill>
          <a:blip r:embed="rId5"/>
          <a:stretch>
            <a:fillRect/>
          </a:stretch>
        </p:blipFill>
        <p:spPr>
          <a:xfrm>
            <a:off x="256032" y="3626131"/>
            <a:ext cx="11676888" cy="2978452"/>
          </a:xfrm>
          <a:prstGeom prst="rect">
            <a:avLst/>
          </a:prstGeom>
        </p:spPr>
      </p:pic>
    </p:spTree>
    <p:extLst>
      <p:ext uri="{BB962C8B-B14F-4D97-AF65-F5344CB8AC3E}">
        <p14:creationId xmlns:p14="http://schemas.microsoft.com/office/powerpoint/2010/main" val="236220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hapter_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6B590804-2308-2447-ACCC-36CFC97EA724}"/>
              </a:ext>
            </a:extLst>
          </p:cNvPr>
          <p:cNvSpPr>
            <a:spLocks noGrp="1"/>
          </p:cNvSpPr>
          <p:nvPr>
            <p:ph type="body" sz="quarter" idx="13"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11" name="Straight Connector 10">
            <a:extLst>
              <a:ext uri="{FF2B5EF4-FFF2-40B4-BE49-F238E27FC236}">
                <a16:creationId xmlns:a16="http://schemas.microsoft.com/office/drawing/2014/main" id="{B46AA1F9-3968-A64C-BA5A-3C6BF7F07038}"/>
              </a:ext>
            </a:extLst>
          </p:cNvPr>
          <p:cNvCxnSpPr>
            <a:cxnSpLocks/>
          </p:cNvCxnSpPr>
          <p:nvPr userDrawn="1"/>
        </p:nvCxnSpPr>
        <p:spPr>
          <a:xfrm>
            <a:off x="745196" y="2901695"/>
            <a:ext cx="738579" cy="0"/>
          </a:xfrm>
          <a:prstGeom prst="line">
            <a:avLst/>
          </a:prstGeom>
          <a:ln w="38100" cmpd="sng">
            <a:solidFill>
              <a:srgbClr val="CC960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2">
            <a:extLst>
              <a:ext uri="{FF2B5EF4-FFF2-40B4-BE49-F238E27FC236}">
                <a16:creationId xmlns:a16="http://schemas.microsoft.com/office/drawing/2014/main" id="{C93A97C9-ED61-2545-8B54-47A3D4D2F5F1}"/>
              </a:ext>
            </a:extLst>
          </p:cNvPr>
          <p:cNvSpPr>
            <a:spLocks noGrp="1"/>
          </p:cNvSpPr>
          <p:nvPr>
            <p:ph type="body" idx="14"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sp>
        <p:nvSpPr>
          <p:cNvPr id="7" name="Text Placeholder 18">
            <a:extLst>
              <a:ext uri="{FF2B5EF4-FFF2-40B4-BE49-F238E27FC236}">
                <a16:creationId xmlns:a16="http://schemas.microsoft.com/office/drawing/2014/main" id="{9EA67442-1D57-B646-A74F-7D220B607236}"/>
              </a:ext>
            </a:extLst>
          </p:cNvPr>
          <p:cNvSpPr>
            <a:spLocks noGrp="1"/>
          </p:cNvSpPr>
          <p:nvPr>
            <p:ph type="body" sz="quarter" idx="15" hasCustomPrompt="1"/>
          </p:nvPr>
        </p:nvSpPr>
        <p:spPr>
          <a:xfrm>
            <a:off x="745193" y="3046195"/>
            <a:ext cx="5012477" cy="919514"/>
          </a:xfrm>
          <a:prstGeom prst="rect">
            <a:avLst/>
          </a:prstGeom>
        </p:spPr>
        <p:txBody>
          <a:bodyPr lIns="0" tIns="0" anchor="t">
            <a:normAutofit/>
          </a:bodyPr>
          <a:lstStyle>
            <a:lvl1pPr marL="0" indent="0" algn="l">
              <a:spcBef>
                <a:spcPts val="100"/>
              </a:spcBef>
              <a:buNone/>
              <a:defRPr sz="3200" b="1">
                <a:solidFill>
                  <a:srgbClr val="CC9600"/>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Title name, title subject</a:t>
            </a:r>
            <a:endParaRPr lang="en-US" dirty="0"/>
          </a:p>
        </p:txBody>
      </p:sp>
    </p:spTree>
    <p:extLst>
      <p:ext uri="{BB962C8B-B14F-4D97-AF65-F5344CB8AC3E}">
        <p14:creationId xmlns:p14="http://schemas.microsoft.com/office/powerpoint/2010/main" val="3093292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amp;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153B19-8C8B-8A41-8AFD-729015921FDF}"/>
              </a:ext>
            </a:extLst>
          </p:cNvPr>
          <p:cNvSpPr>
            <a:spLocks noGrp="1"/>
          </p:cNvSpPr>
          <p:nvPr>
            <p:ph type="title" hasCustomPrompt="1"/>
          </p:nvPr>
        </p:nvSpPr>
        <p:spPr>
          <a:xfrm>
            <a:off x="745196" y="859857"/>
            <a:ext cx="9500491" cy="577985"/>
          </a:xfrm>
          <a:prstGeom prst="rect">
            <a:avLst/>
          </a:prstGeom>
        </p:spPr>
        <p:txBody>
          <a:bodyPr lIns="0" tIns="0" anchor="t">
            <a:normAutofit/>
          </a:bodyPr>
          <a:lstStyle>
            <a:lvl1pPr algn="l">
              <a:defRPr sz="3200" b="1"/>
            </a:lvl1pPr>
          </a:lstStyle>
          <a:p>
            <a:r>
              <a:rPr lang="en-GB" dirty="0"/>
              <a:t>Title</a:t>
            </a:r>
            <a:endParaRPr lang="en-US" dirty="0"/>
          </a:p>
        </p:txBody>
      </p:sp>
      <p:sp>
        <p:nvSpPr>
          <p:cNvPr id="7" name="Content Placeholder 2">
            <a:extLst>
              <a:ext uri="{FF2B5EF4-FFF2-40B4-BE49-F238E27FC236}">
                <a16:creationId xmlns:a16="http://schemas.microsoft.com/office/drawing/2014/main" id="{06C1AEEF-2482-E643-8449-2EF63A8EC7D0}"/>
              </a:ext>
            </a:extLst>
          </p:cNvPr>
          <p:cNvSpPr>
            <a:spLocks noGrp="1"/>
          </p:cNvSpPr>
          <p:nvPr>
            <p:ph idx="1" hasCustomPrompt="1"/>
          </p:nvPr>
        </p:nvSpPr>
        <p:spPr>
          <a:xfrm>
            <a:off x="745196" y="1453479"/>
            <a:ext cx="9500491" cy="4163035"/>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8" name="Straight Connector 7">
            <a:extLst>
              <a:ext uri="{FF2B5EF4-FFF2-40B4-BE49-F238E27FC236}">
                <a16:creationId xmlns:a16="http://schemas.microsoft.com/office/drawing/2014/main" id="{59044380-82FE-BF46-BCBA-54F3DA57724D}"/>
              </a:ext>
            </a:extLst>
          </p:cNvPr>
          <p:cNvCxnSpPr>
            <a:cxnSpLocks/>
          </p:cNvCxnSpPr>
          <p:nvPr userDrawn="1"/>
        </p:nvCxnSpPr>
        <p:spPr>
          <a:xfrm>
            <a:off x="745196" y="840679"/>
            <a:ext cx="738579" cy="0"/>
          </a:xfrm>
          <a:prstGeom prst="line">
            <a:avLst/>
          </a:prstGeom>
          <a:ln w="38100" cmpd="sng">
            <a:solidFill>
              <a:srgbClr val="CC9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289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 Bullet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7F38F8A-92AE-6842-AA62-CC8F7C6128D1}"/>
              </a:ext>
            </a:extLst>
          </p:cNvPr>
          <p:cNvSpPr>
            <a:spLocks noGrp="1"/>
          </p:cNvSpPr>
          <p:nvPr>
            <p:ph idx="10" hasCustomPrompt="1"/>
          </p:nvPr>
        </p:nvSpPr>
        <p:spPr>
          <a:xfrm>
            <a:off x="745196" y="867542"/>
            <a:ext cx="9500491" cy="4787046"/>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12" name="Straight Connector 11">
            <a:extLst>
              <a:ext uri="{FF2B5EF4-FFF2-40B4-BE49-F238E27FC236}">
                <a16:creationId xmlns:a16="http://schemas.microsoft.com/office/drawing/2014/main" id="{2DD076F1-4557-9142-9278-3BA8399BAE14}"/>
              </a:ext>
            </a:extLst>
          </p:cNvPr>
          <p:cNvCxnSpPr>
            <a:cxnSpLocks/>
          </p:cNvCxnSpPr>
          <p:nvPr userDrawn="1"/>
        </p:nvCxnSpPr>
        <p:spPr>
          <a:xfrm>
            <a:off x="745196" y="840679"/>
            <a:ext cx="738579" cy="0"/>
          </a:xfrm>
          <a:prstGeom prst="line">
            <a:avLst/>
          </a:prstGeom>
          <a:ln w="38100" cmpd="sng">
            <a:solidFill>
              <a:srgbClr val="CC9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21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_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46284" y="3044943"/>
            <a:ext cx="7270973" cy="538609"/>
          </a:xfrm>
          <a:prstGeom prst="rect">
            <a:avLst/>
          </a:prstGeom>
        </p:spPr>
        <p:txBody>
          <a:bodyPr wrap="square" lIns="0" tIns="0" anchor="t">
            <a:spAutoFit/>
          </a:bodyPr>
          <a:lstStyle>
            <a:lvl1pPr algn="l">
              <a:defRPr sz="3200" b="1">
                <a:solidFill>
                  <a:srgbClr val="0091B2"/>
                </a:solidFill>
                <a:latin typeface="+mn-lt"/>
              </a:defRPr>
            </a:lvl1pPr>
          </a:lstStyle>
          <a:p>
            <a:r>
              <a:rPr lang="en-GB" dirty="0"/>
              <a:t>Title name, title subject</a:t>
            </a:r>
            <a:endParaRPr lang="en-US" dirty="0"/>
          </a:p>
        </p:txBody>
      </p:sp>
      <p:sp>
        <p:nvSpPr>
          <p:cNvPr id="4" name="Text Placeholder 18">
            <a:extLst>
              <a:ext uri="{FF2B5EF4-FFF2-40B4-BE49-F238E27FC236}">
                <a16:creationId xmlns:a16="http://schemas.microsoft.com/office/drawing/2014/main" id="{28A1BF06-736C-444A-BB20-75FE9F118581}"/>
              </a:ext>
            </a:extLst>
          </p:cNvPr>
          <p:cNvSpPr>
            <a:spLocks noGrp="1"/>
          </p:cNvSpPr>
          <p:nvPr>
            <p:ph type="body" sz="quarter" idx="11"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7" name="Straight Connector 6">
            <a:extLst>
              <a:ext uri="{FF2B5EF4-FFF2-40B4-BE49-F238E27FC236}">
                <a16:creationId xmlns:a16="http://schemas.microsoft.com/office/drawing/2014/main" id="{85A4C07B-EEF1-AA49-BD16-FC3F370BC02D}"/>
              </a:ext>
            </a:extLst>
          </p:cNvPr>
          <p:cNvCxnSpPr>
            <a:cxnSpLocks/>
          </p:cNvCxnSpPr>
          <p:nvPr userDrawn="1"/>
        </p:nvCxnSpPr>
        <p:spPr>
          <a:xfrm>
            <a:off x="745196" y="2901695"/>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A050D668-FC1B-0745-85A5-F4B6B0C1EC4A}"/>
              </a:ext>
            </a:extLst>
          </p:cNvPr>
          <p:cNvSpPr>
            <a:spLocks noGrp="1"/>
          </p:cNvSpPr>
          <p:nvPr>
            <p:ph type="body" idx="12"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spTree>
    <p:extLst>
      <p:ext uri="{BB962C8B-B14F-4D97-AF65-F5344CB8AC3E}">
        <p14:creationId xmlns:p14="http://schemas.microsoft.com/office/powerpoint/2010/main" val="525409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ntent - Quote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37B284-D850-2F49-B0A9-D7F524DF3FEB}"/>
              </a:ext>
            </a:extLst>
          </p:cNvPr>
          <p:cNvSpPr>
            <a:spLocks noGrp="1"/>
          </p:cNvSpPr>
          <p:nvPr>
            <p:ph idx="1" hasCustomPrompt="1"/>
          </p:nvPr>
        </p:nvSpPr>
        <p:spPr>
          <a:xfrm>
            <a:off x="745196" y="1422847"/>
            <a:ext cx="9500491" cy="3453936"/>
          </a:xfrm>
          <a:prstGeom prst="rect">
            <a:avLst/>
          </a:prstGeom>
        </p:spPr>
        <p:txBody>
          <a:bodyPr lIns="0" tIns="0"/>
          <a:lstStyle>
            <a:lvl1pPr marL="0" indent="0">
              <a:buFontTx/>
              <a:buNone/>
              <a:defRPr sz="3200" baseline="0"/>
            </a:lvl1pPr>
            <a:lvl2pPr marL="457200" indent="0">
              <a:buFontTx/>
              <a:buNone/>
              <a:defRPr sz="1800"/>
            </a:lvl2pPr>
            <a:lvl3pPr marL="914400" indent="0">
              <a:buFontTx/>
              <a:buNone/>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Quotes</a:t>
            </a:r>
            <a:endParaRPr lang="en-US" dirty="0"/>
          </a:p>
        </p:txBody>
      </p:sp>
      <p:cxnSp>
        <p:nvCxnSpPr>
          <p:cNvPr id="8" name="Straight Connector 7">
            <a:extLst>
              <a:ext uri="{FF2B5EF4-FFF2-40B4-BE49-F238E27FC236}">
                <a16:creationId xmlns:a16="http://schemas.microsoft.com/office/drawing/2014/main" id="{7AB41E9A-1CE7-174E-A174-85015028ACA9}"/>
              </a:ext>
            </a:extLst>
          </p:cNvPr>
          <p:cNvCxnSpPr>
            <a:cxnSpLocks/>
          </p:cNvCxnSpPr>
          <p:nvPr userDrawn="1"/>
        </p:nvCxnSpPr>
        <p:spPr>
          <a:xfrm>
            <a:off x="745197" y="5263327"/>
            <a:ext cx="738579" cy="0"/>
          </a:xfrm>
          <a:prstGeom prst="line">
            <a:avLst/>
          </a:prstGeom>
          <a:ln w="38100" cmpd="sng">
            <a:solidFill>
              <a:srgbClr val="CC9600"/>
            </a:solidFill>
          </a:ln>
          <a:effectLst/>
        </p:spPr>
        <p:style>
          <a:lnRef idx="2">
            <a:schemeClr val="accent1"/>
          </a:lnRef>
          <a:fillRef idx="0">
            <a:schemeClr val="accent1"/>
          </a:fillRef>
          <a:effectRef idx="1">
            <a:schemeClr val="accent1"/>
          </a:effectRef>
          <a:fontRef idx="minor">
            <a:schemeClr val="tx1"/>
          </a:fontRef>
        </p:style>
      </p:cxnSp>
      <p:sp>
        <p:nvSpPr>
          <p:cNvPr id="9" name="Text Placeholder 12">
            <a:extLst>
              <a:ext uri="{FF2B5EF4-FFF2-40B4-BE49-F238E27FC236}">
                <a16:creationId xmlns:a16="http://schemas.microsoft.com/office/drawing/2014/main" id="{F72FC1D9-9323-F149-A4D7-93E774E3A4EE}"/>
              </a:ext>
            </a:extLst>
          </p:cNvPr>
          <p:cNvSpPr>
            <a:spLocks noGrp="1"/>
          </p:cNvSpPr>
          <p:nvPr>
            <p:ph type="body" idx="12" hasCustomPrompt="1"/>
          </p:nvPr>
        </p:nvSpPr>
        <p:spPr>
          <a:xfrm>
            <a:off x="745196" y="5329545"/>
            <a:ext cx="4953000" cy="211221"/>
          </a:xfrm>
          <a:prstGeom prst="rect">
            <a:avLst/>
          </a:prstGeom>
        </p:spPr>
        <p:txBody>
          <a:bodyPr lIns="0" tIns="0">
            <a:noAutofit/>
          </a:bodyPr>
          <a:lstStyle>
            <a:lvl1pPr marL="0" indent="0" algn="just">
              <a:spcBef>
                <a:spcPts val="100"/>
              </a:spcBef>
              <a:buNone/>
              <a:defRPr sz="11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Quote From</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B5AAF99C-9ED9-7042-B139-ACB52FC24144}"/>
              </a:ext>
            </a:extLst>
          </p:cNvPr>
          <p:cNvPicPr>
            <a:picLocks noChangeAspect="1"/>
          </p:cNvPicPr>
          <p:nvPr userDrawn="1"/>
        </p:nvPicPr>
        <p:blipFill>
          <a:blip r:embed="rId2"/>
          <a:stretch>
            <a:fillRect/>
          </a:stretch>
        </p:blipFill>
        <p:spPr>
          <a:xfrm>
            <a:off x="745156" y="813247"/>
            <a:ext cx="800100" cy="609600"/>
          </a:xfrm>
          <a:prstGeom prst="rect">
            <a:avLst/>
          </a:prstGeom>
        </p:spPr>
      </p:pic>
    </p:spTree>
    <p:extLst>
      <p:ext uri="{BB962C8B-B14F-4D97-AF65-F5344CB8AC3E}">
        <p14:creationId xmlns:p14="http://schemas.microsoft.com/office/powerpoint/2010/main" val="42031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screenshot, table, bird&#10;&#10;Description automatically generated">
            <a:extLst>
              <a:ext uri="{FF2B5EF4-FFF2-40B4-BE49-F238E27FC236}">
                <a16:creationId xmlns:a16="http://schemas.microsoft.com/office/drawing/2014/main" id="{D9CB5AE0-851F-FE41-B511-6E6B5E3BA9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18">
            <a:extLst>
              <a:ext uri="{FF2B5EF4-FFF2-40B4-BE49-F238E27FC236}">
                <a16:creationId xmlns:a16="http://schemas.microsoft.com/office/drawing/2014/main" id="{85391079-9AF8-D94A-B0C0-8FA783B77DFE}"/>
              </a:ext>
            </a:extLst>
          </p:cNvPr>
          <p:cNvSpPr>
            <a:spLocks noGrp="1"/>
          </p:cNvSpPr>
          <p:nvPr>
            <p:ph type="body" sz="quarter" idx="13"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14" name="Straight Connector 13">
            <a:extLst>
              <a:ext uri="{FF2B5EF4-FFF2-40B4-BE49-F238E27FC236}">
                <a16:creationId xmlns:a16="http://schemas.microsoft.com/office/drawing/2014/main" id="{0A3CD941-FFD3-F04E-ABF1-435EFB8F0A8E}"/>
              </a:ext>
            </a:extLst>
          </p:cNvPr>
          <p:cNvCxnSpPr>
            <a:cxnSpLocks/>
          </p:cNvCxnSpPr>
          <p:nvPr userDrawn="1"/>
        </p:nvCxnSpPr>
        <p:spPr>
          <a:xfrm>
            <a:off x="745196" y="2901695"/>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73E72CC9-321B-D640-A951-9C7ADA701818}"/>
              </a:ext>
            </a:extLst>
          </p:cNvPr>
          <p:cNvSpPr>
            <a:spLocks noGrp="1"/>
          </p:cNvSpPr>
          <p:nvPr>
            <p:ph type="body" idx="14"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4903C3DE-284D-E64A-BF78-3B0ECE8EE459}"/>
              </a:ext>
            </a:extLst>
          </p:cNvPr>
          <p:cNvPicPr>
            <a:picLocks noChangeAspect="1"/>
          </p:cNvPicPr>
          <p:nvPr userDrawn="1"/>
        </p:nvPicPr>
        <p:blipFill>
          <a:blip r:embed="rId3"/>
          <a:stretch>
            <a:fillRect/>
          </a:stretch>
        </p:blipFill>
        <p:spPr>
          <a:xfrm>
            <a:off x="10470128" y="352151"/>
            <a:ext cx="955110" cy="734020"/>
          </a:xfrm>
          <a:prstGeom prst="rect">
            <a:avLst/>
          </a:prstGeom>
        </p:spPr>
      </p:pic>
      <p:pic>
        <p:nvPicPr>
          <p:cNvPr id="4" name="Picture 3">
            <a:extLst>
              <a:ext uri="{FF2B5EF4-FFF2-40B4-BE49-F238E27FC236}">
                <a16:creationId xmlns:a16="http://schemas.microsoft.com/office/drawing/2014/main" id="{C42861EA-A715-C24A-ADC3-C39E1C8F2DDE}"/>
              </a:ext>
            </a:extLst>
          </p:cNvPr>
          <p:cNvPicPr>
            <a:picLocks noChangeAspect="1"/>
          </p:cNvPicPr>
          <p:nvPr userDrawn="1"/>
        </p:nvPicPr>
        <p:blipFill>
          <a:blip r:embed="rId4"/>
          <a:stretch>
            <a:fillRect/>
          </a:stretch>
        </p:blipFill>
        <p:spPr>
          <a:xfrm>
            <a:off x="256032" y="3314247"/>
            <a:ext cx="11686032" cy="3285638"/>
          </a:xfrm>
          <a:prstGeom prst="rect">
            <a:avLst/>
          </a:prstGeom>
        </p:spPr>
      </p:pic>
      <p:sp>
        <p:nvSpPr>
          <p:cNvPr id="10" name="Text Placeholder 18">
            <a:extLst>
              <a:ext uri="{FF2B5EF4-FFF2-40B4-BE49-F238E27FC236}">
                <a16:creationId xmlns:a16="http://schemas.microsoft.com/office/drawing/2014/main" id="{BE1E5F09-42BD-224D-A51D-4C9BB2F91453}"/>
              </a:ext>
            </a:extLst>
          </p:cNvPr>
          <p:cNvSpPr>
            <a:spLocks noGrp="1"/>
          </p:cNvSpPr>
          <p:nvPr>
            <p:ph type="body" sz="quarter" idx="15" hasCustomPrompt="1"/>
          </p:nvPr>
        </p:nvSpPr>
        <p:spPr>
          <a:xfrm>
            <a:off x="745193" y="3046195"/>
            <a:ext cx="5012477" cy="919514"/>
          </a:xfrm>
          <a:prstGeom prst="rect">
            <a:avLst/>
          </a:prstGeom>
        </p:spPr>
        <p:txBody>
          <a:bodyPr lIns="0" tIns="0" anchor="t">
            <a:normAutofit/>
          </a:bodyPr>
          <a:lstStyle>
            <a:lvl1pPr marL="0" indent="0" algn="l">
              <a:spcBef>
                <a:spcPts val="100"/>
              </a:spcBef>
              <a:buNone/>
              <a:defRPr sz="3200" b="1">
                <a:solidFill>
                  <a:srgbClr val="0091B2"/>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Title name, title subject</a:t>
            </a:r>
            <a:endParaRPr lang="en-US" dirty="0"/>
          </a:p>
        </p:txBody>
      </p:sp>
    </p:spTree>
    <p:extLst>
      <p:ext uri="{BB962C8B-B14F-4D97-AF65-F5344CB8AC3E}">
        <p14:creationId xmlns:p14="http://schemas.microsoft.com/office/powerpoint/2010/main" val="31214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pter_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28A1BF06-736C-444A-BB20-75FE9F118581}"/>
              </a:ext>
            </a:extLst>
          </p:cNvPr>
          <p:cNvSpPr>
            <a:spLocks noGrp="1"/>
          </p:cNvSpPr>
          <p:nvPr>
            <p:ph type="body" sz="quarter" idx="11"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7" name="Straight Connector 6">
            <a:extLst>
              <a:ext uri="{FF2B5EF4-FFF2-40B4-BE49-F238E27FC236}">
                <a16:creationId xmlns:a16="http://schemas.microsoft.com/office/drawing/2014/main" id="{85A4C07B-EEF1-AA49-BD16-FC3F370BC02D}"/>
              </a:ext>
            </a:extLst>
          </p:cNvPr>
          <p:cNvCxnSpPr>
            <a:cxnSpLocks/>
          </p:cNvCxnSpPr>
          <p:nvPr userDrawn="1"/>
        </p:nvCxnSpPr>
        <p:spPr>
          <a:xfrm>
            <a:off x="745196" y="2901695"/>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A050D668-FC1B-0745-85A5-F4B6B0C1EC4A}"/>
              </a:ext>
            </a:extLst>
          </p:cNvPr>
          <p:cNvSpPr>
            <a:spLocks noGrp="1"/>
          </p:cNvSpPr>
          <p:nvPr>
            <p:ph type="body" idx="12"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sp>
        <p:nvSpPr>
          <p:cNvPr id="10" name="Text Placeholder 18">
            <a:extLst>
              <a:ext uri="{FF2B5EF4-FFF2-40B4-BE49-F238E27FC236}">
                <a16:creationId xmlns:a16="http://schemas.microsoft.com/office/drawing/2014/main" id="{C01CF174-8160-0E48-82B4-AF52B77C02C6}"/>
              </a:ext>
            </a:extLst>
          </p:cNvPr>
          <p:cNvSpPr>
            <a:spLocks noGrp="1"/>
          </p:cNvSpPr>
          <p:nvPr>
            <p:ph type="body" sz="quarter" idx="15" hasCustomPrompt="1"/>
          </p:nvPr>
        </p:nvSpPr>
        <p:spPr>
          <a:xfrm>
            <a:off x="745193" y="3046195"/>
            <a:ext cx="5012477" cy="919514"/>
          </a:xfrm>
          <a:prstGeom prst="rect">
            <a:avLst/>
          </a:prstGeom>
        </p:spPr>
        <p:txBody>
          <a:bodyPr lIns="0" tIns="0" anchor="t">
            <a:normAutofit/>
          </a:bodyPr>
          <a:lstStyle>
            <a:lvl1pPr marL="0" indent="0" algn="l">
              <a:spcBef>
                <a:spcPts val="100"/>
              </a:spcBef>
              <a:buNone/>
              <a:defRPr sz="3200" b="1">
                <a:solidFill>
                  <a:srgbClr val="0091B2"/>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Title name, title subject</a:t>
            </a:r>
            <a:endParaRPr lang="en-US" dirty="0"/>
          </a:p>
        </p:txBody>
      </p:sp>
    </p:spTree>
    <p:extLst>
      <p:ext uri="{BB962C8B-B14F-4D97-AF65-F5344CB8AC3E}">
        <p14:creationId xmlns:p14="http://schemas.microsoft.com/office/powerpoint/2010/main" val="999437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amp; Tit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745196" y="859857"/>
            <a:ext cx="9500491" cy="577985"/>
          </a:xfrm>
          <a:prstGeom prst="rect">
            <a:avLst/>
          </a:prstGeom>
        </p:spPr>
        <p:txBody>
          <a:bodyPr lIns="0" tIns="0" anchor="t">
            <a:normAutofit/>
          </a:bodyPr>
          <a:lstStyle>
            <a:lvl1pPr algn="l">
              <a:defRPr sz="3200" b="1"/>
            </a:lvl1pPr>
          </a:lstStyle>
          <a:p>
            <a:r>
              <a:rPr lang="en-GB" dirty="0"/>
              <a:t>Title</a:t>
            </a:r>
            <a:endParaRPr lang="en-US" dirty="0"/>
          </a:p>
        </p:txBody>
      </p:sp>
      <p:sp>
        <p:nvSpPr>
          <p:cNvPr id="13" name="Content Placeholder 2"/>
          <p:cNvSpPr>
            <a:spLocks noGrp="1"/>
          </p:cNvSpPr>
          <p:nvPr>
            <p:ph idx="1" hasCustomPrompt="1"/>
          </p:nvPr>
        </p:nvSpPr>
        <p:spPr>
          <a:xfrm>
            <a:off x="745196" y="1453479"/>
            <a:ext cx="9500491" cy="4163035"/>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4" name="Straight Connector 3">
            <a:extLst>
              <a:ext uri="{FF2B5EF4-FFF2-40B4-BE49-F238E27FC236}">
                <a16:creationId xmlns:a16="http://schemas.microsoft.com/office/drawing/2014/main" id="{A4F46E4B-2FE7-4A43-8724-46D5A1AA11B4}"/>
              </a:ext>
            </a:extLst>
          </p:cNvPr>
          <p:cNvCxnSpPr>
            <a:cxnSpLocks/>
          </p:cNvCxnSpPr>
          <p:nvPr userDrawn="1"/>
        </p:nvCxnSpPr>
        <p:spPr>
          <a:xfrm>
            <a:off x="745196" y="840679"/>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069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 Bullets">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745196" y="867542"/>
            <a:ext cx="9500491" cy="4787046"/>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6" name="Straight Connector 5">
            <a:extLst>
              <a:ext uri="{FF2B5EF4-FFF2-40B4-BE49-F238E27FC236}">
                <a16:creationId xmlns:a16="http://schemas.microsoft.com/office/drawing/2014/main" id="{823A40DF-26B6-8C4F-A4AA-2FC1AEAD09F2}"/>
              </a:ext>
            </a:extLst>
          </p:cNvPr>
          <p:cNvCxnSpPr>
            <a:cxnSpLocks/>
          </p:cNvCxnSpPr>
          <p:nvPr userDrawn="1"/>
        </p:nvCxnSpPr>
        <p:spPr>
          <a:xfrm>
            <a:off x="745196" y="840679"/>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641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 - Quotes">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745196" y="1422847"/>
            <a:ext cx="9500491" cy="3453936"/>
          </a:xfrm>
          <a:prstGeom prst="rect">
            <a:avLst/>
          </a:prstGeom>
        </p:spPr>
        <p:txBody>
          <a:bodyPr lIns="0" tIns="0"/>
          <a:lstStyle>
            <a:lvl1pPr marL="0" indent="0">
              <a:buFontTx/>
              <a:buNone/>
              <a:defRPr sz="3200" baseline="0"/>
            </a:lvl1pPr>
            <a:lvl2pPr marL="457200" indent="0">
              <a:buFontTx/>
              <a:buNone/>
              <a:defRPr sz="1800"/>
            </a:lvl2pPr>
            <a:lvl3pPr marL="914400" indent="0">
              <a:buFontTx/>
              <a:buNone/>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Quotes</a:t>
            </a:r>
            <a:endParaRPr lang="en-US" dirty="0"/>
          </a:p>
        </p:txBody>
      </p:sp>
      <p:cxnSp>
        <p:nvCxnSpPr>
          <p:cNvPr id="3" name="Straight Connector 2">
            <a:extLst>
              <a:ext uri="{FF2B5EF4-FFF2-40B4-BE49-F238E27FC236}">
                <a16:creationId xmlns:a16="http://schemas.microsoft.com/office/drawing/2014/main" id="{F7557511-8762-3240-971D-ED3CA58EE07E}"/>
              </a:ext>
            </a:extLst>
          </p:cNvPr>
          <p:cNvCxnSpPr>
            <a:cxnSpLocks/>
          </p:cNvCxnSpPr>
          <p:nvPr userDrawn="1"/>
        </p:nvCxnSpPr>
        <p:spPr>
          <a:xfrm>
            <a:off x="745197" y="5263327"/>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2">
            <a:extLst>
              <a:ext uri="{FF2B5EF4-FFF2-40B4-BE49-F238E27FC236}">
                <a16:creationId xmlns:a16="http://schemas.microsoft.com/office/drawing/2014/main" id="{CA627D62-7D04-F344-A60D-0AF998B555ED}"/>
              </a:ext>
            </a:extLst>
          </p:cNvPr>
          <p:cNvSpPr>
            <a:spLocks noGrp="1"/>
          </p:cNvSpPr>
          <p:nvPr>
            <p:ph type="body" idx="12" hasCustomPrompt="1"/>
          </p:nvPr>
        </p:nvSpPr>
        <p:spPr>
          <a:xfrm>
            <a:off x="745196" y="5329545"/>
            <a:ext cx="4953000" cy="211221"/>
          </a:xfrm>
          <a:prstGeom prst="rect">
            <a:avLst/>
          </a:prstGeom>
        </p:spPr>
        <p:txBody>
          <a:bodyPr lIns="0" tIns="0">
            <a:noAutofit/>
          </a:bodyPr>
          <a:lstStyle>
            <a:lvl1pPr marL="0" indent="0" algn="just">
              <a:spcBef>
                <a:spcPts val="100"/>
              </a:spcBef>
              <a:buNone/>
              <a:defRPr sz="11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Quote From</a:t>
            </a:r>
            <a:endParaRPr lang="en-US" dirty="0"/>
          </a:p>
        </p:txBody>
      </p:sp>
      <p:pic>
        <p:nvPicPr>
          <p:cNvPr id="5" name="Picture 4" descr="A picture containing ax, drawing&#10;&#10;Description automatically generated">
            <a:extLst>
              <a:ext uri="{FF2B5EF4-FFF2-40B4-BE49-F238E27FC236}">
                <a16:creationId xmlns:a16="http://schemas.microsoft.com/office/drawing/2014/main" id="{99C12E37-5C77-5E45-ADBF-AB127CA27933}"/>
              </a:ext>
            </a:extLst>
          </p:cNvPr>
          <p:cNvPicPr>
            <a:picLocks noChangeAspect="1"/>
          </p:cNvPicPr>
          <p:nvPr userDrawn="1"/>
        </p:nvPicPr>
        <p:blipFill>
          <a:blip r:embed="rId2"/>
          <a:stretch>
            <a:fillRect/>
          </a:stretch>
        </p:blipFill>
        <p:spPr>
          <a:xfrm>
            <a:off x="745196" y="813247"/>
            <a:ext cx="800100" cy="609600"/>
          </a:xfrm>
          <a:prstGeom prst="rect">
            <a:avLst/>
          </a:prstGeom>
        </p:spPr>
      </p:pic>
    </p:spTree>
    <p:extLst>
      <p:ext uri="{BB962C8B-B14F-4D97-AF65-F5344CB8AC3E}">
        <p14:creationId xmlns:p14="http://schemas.microsoft.com/office/powerpoint/2010/main" val="178025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Column Images">
    <p:bg>
      <p:bgPr>
        <a:solidFill>
          <a:srgbClr val="C4D60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D533BE-0148-8F4C-8B56-E8DECCE00065}"/>
              </a:ext>
            </a:extLst>
          </p:cNvPr>
          <p:cNvSpPr txBox="1"/>
          <p:nvPr userDrawn="1"/>
        </p:nvSpPr>
        <p:spPr>
          <a:xfrm>
            <a:off x="1789043" y="6607534"/>
            <a:ext cx="0" cy="0"/>
          </a:xfrm>
          <a:prstGeom prst="rect">
            <a:avLst/>
          </a:prstGeom>
          <a:noFill/>
        </p:spPr>
        <p:txBody>
          <a:bodyPr wrap="none" rtlCol="0">
            <a:noAutofit/>
          </a:bodyPr>
          <a:lstStyle/>
          <a:p>
            <a:pPr algn="l">
              <a:lnSpc>
                <a:spcPct val="90000"/>
              </a:lnSpc>
              <a:spcAft>
                <a:spcPts val="600"/>
              </a:spcAft>
            </a:pPr>
            <a:endParaRPr lang="en-US">
              <a:solidFill>
                <a:schemeClr val="tx2"/>
              </a:solidFill>
            </a:endParaRPr>
          </a:p>
        </p:txBody>
      </p:sp>
      <p:sp>
        <p:nvSpPr>
          <p:cNvPr id="2" name="TextBox 1">
            <a:extLst>
              <a:ext uri="{FF2B5EF4-FFF2-40B4-BE49-F238E27FC236}">
                <a16:creationId xmlns:a16="http://schemas.microsoft.com/office/drawing/2014/main" id="{957CFCDE-5286-B244-90E8-A375816F0555}"/>
              </a:ext>
            </a:extLst>
          </p:cNvPr>
          <p:cNvSpPr txBox="1"/>
          <p:nvPr userDrawn="1"/>
        </p:nvSpPr>
        <p:spPr>
          <a:xfrm>
            <a:off x="543910" y="6597869"/>
            <a:ext cx="0" cy="0"/>
          </a:xfrm>
          <a:prstGeom prst="rect">
            <a:avLst/>
          </a:prstGeom>
          <a:noFill/>
        </p:spPr>
        <p:txBody>
          <a:bodyPr wrap="none" rtlCol="0">
            <a:noAutofit/>
          </a:bodyPr>
          <a:lstStyle/>
          <a:p>
            <a:pPr algn="l">
              <a:lnSpc>
                <a:spcPct val="90000"/>
              </a:lnSpc>
              <a:spcAft>
                <a:spcPts val="600"/>
              </a:spcAft>
            </a:pPr>
            <a:endParaRPr lang="en-US" dirty="0">
              <a:solidFill>
                <a:schemeClr val="tx2"/>
              </a:solidFill>
            </a:endParaRPr>
          </a:p>
        </p:txBody>
      </p:sp>
      <p:sp>
        <p:nvSpPr>
          <p:cNvPr id="3" name="TextBox 2">
            <a:extLst>
              <a:ext uri="{FF2B5EF4-FFF2-40B4-BE49-F238E27FC236}">
                <a16:creationId xmlns:a16="http://schemas.microsoft.com/office/drawing/2014/main" id="{5B1C3983-449C-C84B-86EA-F81409B963D3}"/>
              </a:ext>
            </a:extLst>
          </p:cNvPr>
          <p:cNvSpPr txBox="1"/>
          <p:nvPr userDrawn="1"/>
        </p:nvSpPr>
        <p:spPr>
          <a:xfrm>
            <a:off x="583324" y="6519041"/>
            <a:ext cx="0" cy="0"/>
          </a:xfrm>
          <a:prstGeom prst="rect">
            <a:avLst/>
          </a:prstGeom>
          <a:noFill/>
        </p:spPr>
        <p:txBody>
          <a:bodyPr wrap="none" rtlCol="0">
            <a:noAutofit/>
          </a:bodyPr>
          <a:lstStyle/>
          <a:p>
            <a:pPr algn="l">
              <a:lnSpc>
                <a:spcPct val="90000"/>
              </a:lnSpc>
              <a:spcAft>
                <a:spcPts val="600"/>
              </a:spcAft>
            </a:pPr>
            <a:endParaRPr lang="en-US" dirty="0">
              <a:solidFill>
                <a:schemeClr val="tx2"/>
              </a:solidFill>
            </a:endParaRPr>
          </a:p>
        </p:txBody>
      </p:sp>
    </p:spTree>
    <p:extLst>
      <p:ext uri="{BB962C8B-B14F-4D97-AF65-F5344CB8AC3E}">
        <p14:creationId xmlns:p14="http://schemas.microsoft.com/office/powerpoint/2010/main" val="221492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Tit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745196" y="859857"/>
            <a:ext cx="9500491" cy="577985"/>
          </a:xfrm>
          <a:prstGeom prst="rect">
            <a:avLst/>
          </a:prstGeom>
        </p:spPr>
        <p:txBody>
          <a:bodyPr lIns="0" tIns="0" anchor="t">
            <a:normAutofit/>
          </a:bodyPr>
          <a:lstStyle>
            <a:lvl1pPr algn="l">
              <a:defRPr sz="3200" b="1"/>
            </a:lvl1pPr>
          </a:lstStyle>
          <a:p>
            <a:r>
              <a:rPr lang="en-GB" dirty="0"/>
              <a:t>Title</a:t>
            </a:r>
            <a:endParaRPr lang="en-US" dirty="0"/>
          </a:p>
        </p:txBody>
      </p:sp>
      <p:sp>
        <p:nvSpPr>
          <p:cNvPr id="13" name="Content Placeholder 2"/>
          <p:cNvSpPr>
            <a:spLocks noGrp="1"/>
          </p:cNvSpPr>
          <p:nvPr>
            <p:ph idx="1" hasCustomPrompt="1"/>
          </p:nvPr>
        </p:nvSpPr>
        <p:spPr>
          <a:xfrm>
            <a:off x="745196" y="1453479"/>
            <a:ext cx="9500491" cy="4163035"/>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4" name="Straight Connector 3">
            <a:extLst>
              <a:ext uri="{FF2B5EF4-FFF2-40B4-BE49-F238E27FC236}">
                <a16:creationId xmlns:a16="http://schemas.microsoft.com/office/drawing/2014/main" id="{A4F46E4B-2FE7-4A43-8724-46D5A1AA11B4}"/>
              </a:ext>
            </a:extLst>
          </p:cNvPr>
          <p:cNvCxnSpPr>
            <a:cxnSpLocks/>
          </p:cNvCxnSpPr>
          <p:nvPr userDrawn="1"/>
        </p:nvCxnSpPr>
        <p:spPr>
          <a:xfrm>
            <a:off x="745196" y="840679"/>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96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 Bullets">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745196" y="867542"/>
            <a:ext cx="9500491" cy="4787046"/>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6" name="Straight Connector 5">
            <a:extLst>
              <a:ext uri="{FF2B5EF4-FFF2-40B4-BE49-F238E27FC236}">
                <a16:creationId xmlns:a16="http://schemas.microsoft.com/office/drawing/2014/main" id="{823A40DF-26B6-8C4F-A4AA-2FC1AEAD09F2}"/>
              </a:ext>
            </a:extLst>
          </p:cNvPr>
          <p:cNvCxnSpPr>
            <a:cxnSpLocks/>
          </p:cNvCxnSpPr>
          <p:nvPr userDrawn="1"/>
        </p:nvCxnSpPr>
        <p:spPr>
          <a:xfrm>
            <a:off x="745196" y="840679"/>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27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 Quotes">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745196" y="1422847"/>
            <a:ext cx="9500491" cy="3453936"/>
          </a:xfrm>
          <a:prstGeom prst="rect">
            <a:avLst/>
          </a:prstGeom>
        </p:spPr>
        <p:txBody>
          <a:bodyPr lIns="0" tIns="0"/>
          <a:lstStyle>
            <a:lvl1pPr marL="0" indent="0">
              <a:buFontTx/>
              <a:buNone/>
              <a:defRPr sz="3200" baseline="0"/>
            </a:lvl1pPr>
            <a:lvl2pPr marL="457200" indent="0">
              <a:buFontTx/>
              <a:buNone/>
              <a:defRPr sz="1800"/>
            </a:lvl2pPr>
            <a:lvl3pPr marL="914400" indent="0">
              <a:buFontTx/>
              <a:buNone/>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Quotes</a:t>
            </a:r>
            <a:endParaRPr lang="en-US" dirty="0"/>
          </a:p>
        </p:txBody>
      </p:sp>
      <p:cxnSp>
        <p:nvCxnSpPr>
          <p:cNvPr id="3" name="Straight Connector 2">
            <a:extLst>
              <a:ext uri="{FF2B5EF4-FFF2-40B4-BE49-F238E27FC236}">
                <a16:creationId xmlns:a16="http://schemas.microsoft.com/office/drawing/2014/main" id="{F7557511-8762-3240-971D-ED3CA58EE07E}"/>
              </a:ext>
            </a:extLst>
          </p:cNvPr>
          <p:cNvCxnSpPr>
            <a:cxnSpLocks/>
          </p:cNvCxnSpPr>
          <p:nvPr userDrawn="1"/>
        </p:nvCxnSpPr>
        <p:spPr>
          <a:xfrm>
            <a:off x="745197" y="5263327"/>
            <a:ext cx="738579" cy="0"/>
          </a:xfrm>
          <a:prstGeom prst="line">
            <a:avLst/>
          </a:prstGeom>
          <a:ln w="38100" cmpd="sng">
            <a:solidFill>
              <a:srgbClr val="0091B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2">
            <a:extLst>
              <a:ext uri="{FF2B5EF4-FFF2-40B4-BE49-F238E27FC236}">
                <a16:creationId xmlns:a16="http://schemas.microsoft.com/office/drawing/2014/main" id="{CA627D62-7D04-F344-A60D-0AF998B555ED}"/>
              </a:ext>
            </a:extLst>
          </p:cNvPr>
          <p:cNvSpPr>
            <a:spLocks noGrp="1"/>
          </p:cNvSpPr>
          <p:nvPr>
            <p:ph type="body" idx="12" hasCustomPrompt="1"/>
          </p:nvPr>
        </p:nvSpPr>
        <p:spPr>
          <a:xfrm>
            <a:off x="745196" y="5329545"/>
            <a:ext cx="4953000" cy="211221"/>
          </a:xfrm>
          <a:prstGeom prst="rect">
            <a:avLst/>
          </a:prstGeom>
        </p:spPr>
        <p:txBody>
          <a:bodyPr lIns="0" tIns="0">
            <a:noAutofit/>
          </a:bodyPr>
          <a:lstStyle>
            <a:lvl1pPr marL="0" indent="0" algn="just">
              <a:spcBef>
                <a:spcPts val="100"/>
              </a:spcBef>
              <a:buNone/>
              <a:defRPr sz="11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Quote From</a:t>
            </a:r>
            <a:endParaRPr lang="en-US" dirty="0"/>
          </a:p>
        </p:txBody>
      </p:sp>
      <p:pic>
        <p:nvPicPr>
          <p:cNvPr id="5" name="Picture 4" descr="A picture containing ax, drawing&#10;&#10;Description automatically generated">
            <a:extLst>
              <a:ext uri="{FF2B5EF4-FFF2-40B4-BE49-F238E27FC236}">
                <a16:creationId xmlns:a16="http://schemas.microsoft.com/office/drawing/2014/main" id="{99C12E37-5C77-5E45-ADBF-AB127CA27933}"/>
              </a:ext>
            </a:extLst>
          </p:cNvPr>
          <p:cNvPicPr>
            <a:picLocks noChangeAspect="1"/>
          </p:cNvPicPr>
          <p:nvPr userDrawn="1"/>
        </p:nvPicPr>
        <p:blipFill>
          <a:blip r:embed="rId2"/>
          <a:stretch>
            <a:fillRect/>
          </a:stretch>
        </p:blipFill>
        <p:spPr>
          <a:xfrm>
            <a:off x="745196" y="813247"/>
            <a:ext cx="800100" cy="609600"/>
          </a:xfrm>
          <a:prstGeom prst="rect">
            <a:avLst/>
          </a:prstGeom>
        </p:spPr>
      </p:pic>
    </p:spTree>
    <p:extLst>
      <p:ext uri="{BB962C8B-B14F-4D97-AF65-F5344CB8AC3E}">
        <p14:creationId xmlns:p14="http://schemas.microsoft.com/office/powerpoint/2010/main" val="246627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_section brea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A picture containing screenshot, table, bird&#10;&#10;Description automatically generated">
            <a:extLst>
              <a:ext uri="{FF2B5EF4-FFF2-40B4-BE49-F238E27FC236}">
                <a16:creationId xmlns:a16="http://schemas.microsoft.com/office/drawing/2014/main" id="{B04FBAB8-CD5E-D84D-8FA0-73E8BBEFD7F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 Placeholder 18">
            <a:extLst>
              <a:ext uri="{FF2B5EF4-FFF2-40B4-BE49-F238E27FC236}">
                <a16:creationId xmlns:a16="http://schemas.microsoft.com/office/drawing/2014/main" id="{6F12CD62-C0E5-6949-BB8A-EC7C882C6B23}"/>
              </a:ext>
            </a:extLst>
          </p:cNvPr>
          <p:cNvSpPr>
            <a:spLocks noGrp="1"/>
          </p:cNvSpPr>
          <p:nvPr>
            <p:ph type="body" sz="quarter" idx="15" hasCustomPrompt="1"/>
          </p:nvPr>
        </p:nvSpPr>
        <p:spPr>
          <a:xfrm>
            <a:off x="745193" y="3046195"/>
            <a:ext cx="5012477" cy="919514"/>
          </a:xfrm>
          <a:prstGeom prst="rect">
            <a:avLst/>
          </a:prstGeom>
        </p:spPr>
        <p:txBody>
          <a:bodyPr lIns="0" tIns="0" anchor="t">
            <a:normAutofit/>
          </a:bodyPr>
          <a:lstStyle>
            <a:lvl1pPr marL="0" indent="0" algn="l">
              <a:spcBef>
                <a:spcPts val="100"/>
              </a:spcBef>
              <a:buNone/>
              <a:defRPr sz="3200" b="1">
                <a:solidFill>
                  <a:srgbClr val="D4451C"/>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Title name, title subject</a:t>
            </a:r>
            <a:endParaRPr lang="en-US" dirty="0"/>
          </a:p>
        </p:txBody>
      </p:sp>
      <p:sp>
        <p:nvSpPr>
          <p:cNvPr id="11" name="Text Placeholder 18">
            <a:extLst>
              <a:ext uri="{FF2B5EF4-FFF2-40B4-BE49-F238E27FC236}">
                <a16:creationId xmlns:a16="http://schemas.microsoft.com/office/drawing/2014/main" id="{9AD0D08C-AE4E-C647-9EB1-AC8F96E17ACD}"/>
              </a:ext>
            </a:extLst>
          </p:cNvPr>
          <p:cNvSpPr>
            <a:spLocks noGrp="1"/>
          </p:cNvSpPr>
          <p:nvPr>
            <p:ph type="body" sz="quarter" idx="13"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12" name="Straight Connector 11">
            <a:extLst>
              <a:ext uri="{FF2B5EF4-FFF2-40B4-BE49-F238E27FC236}">
                <a16:creationId xmlns:a16="http://schemas.microsoft.com/office/drawing/2014/main" id="{CAA5EB88-7DD1-F24D-B953-612A950B8812}"/>
              </a:ext>
            </a:extLst>
          </p:cNvPr>
          <p:cNvCxnSpPr>
            <a:cxnSpLocks/>
          </p:cNvCxnSpPr>
          <p:nvPr userDrawn="1"/>
        </p:nvCxnSpPr>
        <p:spPr>
          <a:xfrm>
            <a:off x="745196" y="2901695"/>
            <a:ext cx="738579" cy="0"/>
          </a:xfrm>
          <a:prstGeom prst="line">
            <a:avLst/>
          </a:prstGeom>
          <a:ln w="38100" cmpd="sng">
            <a:solidFill>
              <a:srgbClr val="D4451C"/>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2931EC75-C7A6-F44A-859B-8F5D1330C53B}"/>
              </a:ext>
            </a:extLst>
          </p:cNvPr>
          <p:cNvSpPr>
            <a:spLocks noGrp="1"/>
          </p:cNvSpPr>
          <p:nvPr>
            <p:ph type="body" idx="14"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pic>
        <p:nvPicPr>
          <p:cNvPr id="15" name="Picture 14" descr="A picture containing drawing&#10;&#10;Description automatically generated">
            <a:extLst>
              <a:ext uri="{FF2B5EF4-FFF2-40B4-BE49-F238E27FC236}">
                <a16:creationId xmlns:a16="http://schemas.microsoft.com/office/drawing/2014/main" id="{C746BDF5-841A-E843-B7A5-319FEC6BE6B2}"/>
              </a:ext>
            </a:extLst>
          </p:cNvPr>
          <p:cNvPicPr>
            <a:picLocks noChangeAspect="1"/>
          </p:cNvPicPr>
          <p:nvPr userDrawn="1"/>
        </p:nvPicPr>
        <p:blipFill>
          <a:blip r:embed="rId4"/>
          <a:stretch>
            <a:fillRect/>
          </a:stretch>
        </p:blipFill>
        <p:spPr>
          <a:xfrm>
            <a:off x="10470128" y="352151"/>
            <a:ext cx="955110" cy="734020"/>
          </a:xfrm>
          <a:prstGeom prst="rect">
            <a:avLst/>
          </a:prstGeom>
        </p:spPr>
      </p:pic>
      <p:pic>
        <p:nvPicPr>
          <p:cNvPr id="5" name="Picture 4" descr="A picture containing toy, drawing&#10;&#10;Description automatically generated">
            <a:extLst>
              <a:ext uri="{FF2B5EF4-FFF2-40B4-BE49-F238E27FC236}">
                <a16:creationId xmlns:a16="http://schemas.microsoft.com/office/drawing/2014/main" id="{0F7156A9-FFB1-9941-B9EB-F26DE59D9139}"/>
              </a:ext>
            </a:extLst>
          </p:cNvPr>
          <p:cNvPicPr>
            <a:picLocks noChangeAspect="1"/>
          </p:cNvPicPr>
          <p:nvPr userDrawn="1"/>
        </p:nvPicPr>
        <p:blipFill>
          <a:blip r:embed="rId5"/>
          <a:stretch>
            <a:fillRect/>
          </a:stretch>
        </p:blipFill>
        <p:spPr>
          <a:xfrm>
            <a:off x="256032" y="4040590"/>
            <a:ext cx="11676888" cy="2563838"/>
          </a:xfrm>
          <a:prstGeom prst="rect">
            <a:avLst/>
          </a:prstGeom>
        </p:spPr>
      </p:pic>
    </p:spTree>
    <p:extLst>
      <p:ext uri="{BB962C8B-B14F-4D97-AF65-F5344CB8AC3E}">
        <p14:creationId xmlns:p14="http://schemas.microsoft.com/office/powerpoint/2010/main" val="138799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hapter_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A9830E6B-4F82-104E-BF46-E7DAD5C445CE}"/>
              </a:ext>
            </a:extLst>
          </p:cNvPr>
          <p:cNvSpPr>
            <a:spLocks noGrp="1"/>
          </p:cNvSpPr>
          <p:nvPr>
            <p:ph type="body" sz="quarter" idx="13" hasCustomPrompt="1"/>
          </p:nvPr>
        </p:nvSpPr>
        <p:spPr>
          <a:xfrm>
            <a:off x="745194" y="1897897"/>
            <a:ext cx="5012477" cy="919514"/>
          </a:xfrm>
          <a:prstGeom prst="rect">
            <a:avLst/>
          </a:prstGeom>
        </p:spPr>
        <p:txBody>
          <a:bodyPr lIns="0" tIns="0" anchor="t">
            <a:normAutofit/>
          </a:bodyPr>
          <a:lstStyle>
            <a:lvl1pPr marL="0" indent="0" algn="l">
              <a:spcBef>
                <a:spcPts val="100"/>
              </a:spcBef>
              <a:buNone/>
              <a:defRPr sz="2000" b="1">
                <a:solidFill>
                  <a:schemeClr val="tx1"/>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Sense and Respond: </a:t>
            </a:r>
            <a:br>
              <a:rPr lang="en-GB" dirty="0"/>
            </a:br>
            <a:r>
              <a:rPr lang="en-GB" dirty="0"/>
              <a:t>Organisational Change in an Uncertain World</a:t>
            </a:r>
            <a:endParaRPr lang="en-US" dirty="0"/>
          </a:p>
        </p:txBody>
      </p:sp>
      <p:cxnSp>
        <p:nvCxnSpPr>
          <p:cNvPr id="11" name="Straight Connector 10">
            <a:extLst>
              <a:ext uri="{FF2B5EF4-FFF2-40B4-BE49-F238E27FC236}">
                <a16:creationId xmlns:a16="http://schemas.microsoft.com/office/drawing/2014/main" id="{3B88058B-A244-AF42-BDA2-CC036D36EBB0}"/>
              </a:ext>
            </a:extLst>
          </p:cNvPr>
          <p:cNvCxnSpPr>
            <a:cxnSpLocks/>
          </p:cNvCxnSpPr>
          <p:nvPr userDrawn="1"/>
        </p:nvCxnSpPr>
        <p:spPr>
          <a:xfrm>
            <a:off x="745196" y="2901695"/>
            <a:ext cx="738579" cy="0"/>
          </a:xfrm>
          <a:prstGeom prst="line">
            <a:avLst/>
          </a:prstGeom>
          <a:ln w="38100" cmpd="sng">
            <a:solidFill>
              <a:srgbClr val="D4451C"/>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2">
            <a:extLst>
              <a:ext uri="{FF2B5EF4-FFF2-40B4-BE49-F238E27FC236}">
                <a16:creationId xmlns:a16="http://schemas.microsoft.com/office/drawing/2014/main" id="{A840C840-54B5-B64B-8E12-C92110B3B78F}"/>
              </a:ext>
            </a:extLst>
          </p:cNvPr>
          <p:cNvSpPr>
            <a:spLocks noGrp="1"/>
          </p:cNvSpPr>
          <p:nvPr>
            <p:ph type="body" idx="14" hasCustomPrompt="1"/>
          </p:nvPr>
        </p:nvSpPr>
        <p:spPr>
          <a:xfrm>
            <a:off x="745195" y="1566529"/>
            <a:ext cx="4953000" cy="211221"/>
          </a:xfrm>
          <a:prstGeom prst="rect">
            <a:avLst/>
          </a:prstGeom>
        </p:spPr>
        <p:txBody>
          <a:bodyPr lIns="0" tIns="0">
            <a:noAutofit/>
          </a:bodyPr>
          <a:lstStyle>
            <a:lvl1pPr marL="0" indent="0" algn="just">
              <a:spcBef>
                <a:spcPts val="100"/>
              </a:spcBef>
              <a:buNone/>
              <a:defRPr sz="1200" baseline="0">
                <a:solidFill>
                  <a:schemeClr val="tx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SIB AUTUMN CONFERENCE</a:t>
            </a:r>
            <a:endParaRPr lang="en-US" dirty="0"/>
          </a:p>
        </p:txBody>
      </p:sp>
      <p:sp>
        <p:nvSpPr>
          <p:cNvPr id="7" name="Text Placeholder 18">
            <a:extLst>
              <a:ext uri="{FF2B5EF4-FFF2-40B4-BE49-F238E27FC236}">
                <a16:creationId xmlns:a16="http://schemas.microsoft.com/office/drawing/2014/main" id="{D542E7EA-2372-5D4F-8F84-3F6C4F436B16}"/>
              </a:ext>
            </a:extLst>
          </p:cNvPr>
          <p:cNvSpPr>
            <a:spLocks noGrp="1"/>
          </p:cNvSpPr>
          <p:nvPr>
            <p:ph type="body" sz="quarter" idx="15" hasCustomPrompt="1"/>
          </p:nvPr>
        </p:nvSpPr>
        <p:spPr>
          <a:xfrm>
            <a:off x="745193" y="3046195"/>
            <a:ext cx="5012477" cy="919514"/>
          </a:xfrm>
          <a:prstGeom prst="rect">
            <a:avLst/>
          </a:prstGeom>
        </p:spPr>
        <p:txBody>
          <a:bodyPr lIns="0" tIns="0" anchor="t">
            <a:normAutofit/>
          </a:bodyPr>
          <a:lstStyle>
            <a:lvl1pPr marL="0" indent="0" algn="l">
              <a:spcBef>
                <a:spcPts val="100"/>
              </a:spcBef>
              <a:buNone/>
              <a:defRPr sz="3200" b="1">
                <a:solidFill>
                  <a:srgbClr val="D4451C"/>
                </a:solidFill>
                <a:latin typeface="+mj-lt"/>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GB" dirty="0"/>
              <a:t>Title name, title subject</a:t>
            </a:r>
            <a:endParaRPr lang="en-US" dirty="0"/>
          </a:p>
        </p:txBody>
      </p:sp>
    </p:spTree>
    <p:extLst>
      <p:ext uri="{BB962C8B-B14F-4D97-AF65-F5344CB8AC3E}">
        <p14:creationId xmlns:p14="http://schemas.microsoft.com/office/powerpoint/2010/main" val="135147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mp;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31563B-5E7E-C841-A18B-4BEA3D7D5249}"/>
              </a:ext>
            </a:extLst>
          </p:cNvPr>
          <p:cNvSpPr>
            <a:spLocks noGrp="1"/>
          </p:cNvSpPr>
          <p:nvPr>
            <p:ph type="title" hasCustomPrompt="1"/>
          </p:nvPr>
        </p:nvSpPr>
        <p:spPr>
          <a:xfrm>
            <a:off x="745196" y="859857"/>
            <a:ext cx="9500491" cy="577985"/>
          </a:xfrm>
          <a:prstGeom prst="rect">
            <a:avLst/>
          </a:prstGeom>
        </p:spPr>
        <p:txBody>
          <a:bodyPr lIns="0" tIns="0" anchor="t">
            <a:normAutofit/>
          </a:bodyPr>
          <a:lstStyle>
            <a:lvl1pPr algn="l">
              <a:defRPr sz="3200" b="1"/>
            </a:lvl1pPr>
          </a:lstStyle>
          <a:p>
            <a:r>
              <a:rPr lang="en-GB" dirty="0"/>
              <a:t>Title</a:t>
            </a:r>
            <a:endParaRPr lang="en-US" dirty="0"/>
          </a:p>
        </p:txBody>
      </p:sp>
      <p:sp>
        <p:nvSpPr>
          <p:cNvPr id="7" name="Content Placeholder 2">
            <a:extLst>
              <a:ext uri="{FF2B5EF4-FFF2-40B4-BE49-F238E27FC236}">
                <a16:creationId xmlns:a16="http://schemas.microsoft.com/office/drawing/2014/main" id="{85E3FDEF-8D3A-9B4D-A625-7E8DFD0F28B9}"/>
              </a:ext>
            </a:extLst>
          </p:cNvPr>
          <p:cNvSpPr>
            <a:spLocks noGrp="1"/>
          </p:cNvSpPr>
          <p:nvPr>
            <p:ph idx="1" hasCustomPrompt="1"/>
          </p:nvPr>
        </p:nvSpPr>
        <p:spPr>
          <a:xfrm>
            <a:off x="745196" y="1453479"/>
            <a:ext cx="9500491" cy="4163035"/>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8" name="Straight Connector 7">
            <a:extLst>
              <a:ext uri="{FF2B5EF4-FFF2-40B4-BE49-F238E27FC236}">
                <a16:creationId xmlns:a16="http://schemas.microsoft.com/office/drawing/2014/main" id="{891C2BE8-2A4C-0342-9339-2D715D6B503F}"/>
              </a:ext>
            </a:extLst>
          </p:cNvPr>
          <p:cNvCxnSpPr>
            <a:cxnSpLocks/>
          </p:cNvCxnSpPr>
          <p:nvPr userDrawn="1"/>
        </p:nvCxnSpPr>
        <p:spPr>
          <a:xfrm>
            <a:off x="745196" y="840679"/>
            <a:ext cx="738579" cy="0"/>
          </a:xfrm>
          <a:prstGeom prst="line">
            <a:avLst/>
          </a:prstGeom>
          <a:ln w="38100" cmpd="sng">
            <a:solidFill>
              <a:srgbClr val="D445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32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 Bullet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A8FA834-5A29-784E-8529-F51A06CA2649}"/>
              </a:ext>
            </a:extLst>
          </p:cNvPr>
          <p:cNvSpPr>
            <a:spLocks noGrp="1"/>
          </p:cNvSpPr>
          <p:nvPr>
            <p:ph idx="10" hasCustomPrompt="1"/>
          </p:nvPr>
        </p:nvSpPr>
        <p:spPr>
          <a:xfrm>
            <a:off x="745196" y="867542"/>
            <a:ext cx="9500491" cy="4787046"/>
          </a:xfrm>
          <a:prstGeom prst="rect">
            <a:avLst/>
          </a:prstGeom>
        </p:spPr>
        <p:txBody>
          <a:bodyPr lIns="0" tIns="0"/>
          <a:lstStyle>
            <a:lvl1pPr marL="457200" indent="-457200">
              <a:buFont typeface="Calibri" panose="020F0502020204030204" pitchFamily="34" charset="0"/>
              <a:buChar char="&gt;"/>
              <a:defRPr sz="2000" baseline="0"/>
            </a:lvl1pPr>
            <a:lvl2pPr marL="742950" indent="-285750">
              <a:buFont typeface="Calibri" panose="020F0502020204030204" pitchFamily="34" charset="0"/>
              <a:buChar char="-"/>
              <a:defRPr sz="1800"/>
            </a:lvl2pPr>
            <a:lvl3pPr marL="1257300" indent="-342900">
              <a:buFont typeface="Calibri" panose="020F0502020204030204" pitchFamily="34" charset="0"/>
              <a:buChar char="-"/>
              <a:defRPr sz="1600"/>
            </a:lvl3pPr>
            <a:lvl4pPr marL="1714500" indent="-342900">
              <a:buFont typeface="Calibri" panose="020F0502020204030204" pitchFamily="34" charset="0"/>
              <a:buChar char="-"/>
              <a:defRPr sz="1400"/>
            </a:lvl4pPr>
            <a:lvl5pPr marL="2057400" indent="-228600">
              <a:buFont typeface="Arial" panose="020B0604020202020204" pitchFamily="34" charset="0"/>
              <a:buChar char="◦"/>
              <a:defRPr sz="1400"/>
            </a:lvl5pPr>
          </a:lstStyle>
          <a:p>
            <a:pPr lvl="0"/>
            <a:r>
              <a:rPr lang="en-GB" dirty="0"/>
              <a:t>First level</a:t>
            </a:r>
          </a:p>
          <a:p>
            <a:pPr lvl="1"/>
            <a:r>
              <a:rPr lang="en-GB" dirty="0"/>
              <a:t>Second level</a:t>
            </a:r>
          </a:p>
          <a:p>
            <a:pPr lvl="2"/>
            <a:r>
              <a:rPr lang="en-GB" dirty="0"/>
              <a:t>Third level</a:t>
            </a:r>
            <a:endParaRPr lang="en-US" dirty="0"/>
          </a:p>
        </p:txBody>
      </p:sp>
      <p:cxnSp>
        <p:nvCxnSpPr>
          <p:cNvPr id="5" name="Straight Connector 4">
            <a:extLst>
              <a:ext uri="{FF2B5EF4-FFF2-40B4-BE49-F238E27FC236}">
                <a16:creationId xmlns:a16="http://schemas.microsoft.com/office/drawing/2014/main" id="{66881C11-3D00-E048-87AA-DF5699F241B2}"/>
              </a:ext>
            </a:extLst>
          </p:cNvPr>
          <p:cNvCxnSpPr>
            <a:cxnSpLocks/>
          </p:cNvCxnSpPr>
          <p:nvPr userDrawn="1"/>
        </p:nvCxnSpPr>
        <p:spPr>
          <a:xfrm>
            <a:off x="745196" y="840679"/>
            <a:ext cx="738579" cy="0"/>
          </a:xfrm>
          <a:prstGeom prst="line">
            <a:avLst/>
          </a:prstGeom>
          <a:ln w="38100" cmpd="sng">
            <a:solidFill>
              <a:srgbClr val="D445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05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screenshot, table&#10;&#10;Description automatically generated">
            <a:extLst>
              <a:ext uri="{FF2B5EF4-FFF2-40B4-BE49-F238E27FC236}">
                <a16:creationId xmlns:a16="http://schemas.microsoft.com/office/drawing/2014/main" id="{5AA8C15A-0F88-B444-88A9-669FBA2AF5C8}"/>
              </a:ext>
            </a:extLst>
          </p:cNvPr>
          <p:cNvPicPr>
            <a:picLocks noChangeAspect="1"/>
          </p:cNvPicPr>
          <p:nvPr userDrawn="1"/>
        </p:nvPicPr>
        <p:blipFill>
          <a:blip r:embed="rId28"/>
          <a:stretch>
            <a:fillRect/>
          </a:stretch>
        </p:blipFill>
        <p:spPr>
          <a:xfrm>
            <a:off x="0" y="0"/>
            <a:ext cx="12192000" cy="6858000"/>
          </a:xfrm>
          <a:prstGeom prst="rect">
            <a:avLst/>
          </a:prstGeom>
        </p:spPr>
      </p:pic>
    </p:spTree>
    <p:extLst>
      <p:ext uri="{BB962C8B-B14F-4D97-AF65-F5344CB8AC3E}">
        <p14:creationId xmlns:p14="http://schemas.microsoft.com/office/powerpoint/2010/main" val="454632441"/>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1" r:id="rId3"/>
    <p:sldLayoutId id="2147483669" r:id="rId4"/>
    <p:sldLayoutId id="2147483670" r:id="rId5"/>
    <p:sldLayoutId id="2147483671" r:id="rId6"/>
    <p:sldLayoutId id="2147483673" r:id="rId7"/>
    <p:sldLayoutId id="2147483672" r:id="rId8"/>
    <p:sldLayoutId id="2147483674" r:id="rId9"/>
    <p:sldLayoutId id="2147483675" r:id="rId10"/>
    <p:sldLayoutId id="2147483691"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92" r:id="rId22"/>
    <p:sldLayoutId id="2147483693" r:id="rId23"/>
    <p:sldLayoutId id="2147483694" r:id="rId24"/>
    <p:sldLayoutId id="2147483695" r:id="rId25"/>
    <p:sldLayoutId id="2147483696"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ocialvalueni.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0" Type="http://schemas.openxmlformats.org/officeDocument/2006/relationships/image" Target="../media/image19.svg"/><Relationship Id="rId4" Type="http://schemas.openxmlformats.org/officeDocument/2006/relationships/image" Target="../media/image25.png"/><Relationship Id="rId9" Type="http://schemas.openxmlformats.org/officeDocument/2006/relationships/image" Target="../media/image18.pn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7B07-CEA8-F742-96D6-2092373A2DA1}"/>
              </a:ext>
            </a:extLst>
          </p:cNvPr>
          <p:cNvSpPr>
            <a:spLocks noGrp="1"/>
          </p:cNvSpPr>
          <p:nvPr>
            <p:ph type="title"/>
          </p:nvPr>
        </p:nvSpPr>
        <p:spPr>
          <a:xfrm>
            <a:off x="746284" y="2278802"/>
            <a:ext cx="7270973" cy="538609"/>
          </a:xfrm>
        </p:spPr>
        <p:txBody>
          <a:bodyPr/>
          <a:lstStyle/>
          <a:p>
            <a:r>
              <a:rPr lang="en-US" dirty="0"/>
              <a:t>Delivering Social Value in Northern Ireland</a:t>
            </a:r>
          </a:p>
        </p:txBody>
      </p:sp>
      <p:grpSp>
        <p:nvGrpSpPr>
          <p:cNvPr id="6" name="Group 5"/>
          <p:cNvGrpSpPr/>
          <p:nvPr/>
        </p:nvGrpSpPr>
        <p:grpSpPr>
          <a:xfrm>
            <a:off x="9859230" y="294620"/>
            <a:ext cx="1794617" cy="1068225"/>
            <a:chOff x="4971035" y="531365"/>
            <a:chExt cx="1794617" cy="1068225"/>
          </a:xfrm>
        </p:grpSpPr>
        <p:sp>
          <p:nvSpPr>
            <p:cNvPr id="5" name="Rectangle 4"/>
            <p:cNvSpPr/>
            <p:nvPr/>
          </p:nvSpPr>
          <p:spPr>
            <a:xfrm>
              <a:off x="4971035" y="531365"/>
              <a:ext cx="1794617" cy="1068225"/>
            </a:xfrm>
            <a:prstGeom prst="rect">
              <a:avLst/>
            </a:prstGeom>
            <a:solidFill>
              <a:srgbClr val="DAEE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clrChange>
                <a:clrFrom>
                  <a:srgbClr val="FFFFFF"/>
                </a:clrFrom>
                <a:clrTo>
                  <a:srgbClr val="FFFFFF">
                    <a:alpha val="0"/>
                  </a:srgbClr>
                </a:clrTo>
              </a:clrChange>
              <a:duotone>
                <a:prstClr val="black"/>
                <a:srgbClr val="DAEEF1">
                  <a:tint val="45000"/>
                  <a:satMod val="400000"/>
                </a:srgbClr>
              </a:duotone>
            </a:blip>
            <a:stretch>
              <a:fillRect/>
            </a:stretch>
          </p:blipFill>
          <p:spPr>
            <a:xfrm>
              <a:off x="5065433" y="731505"/>
              <a:ext cx="1700219" cy="631340"/>
            </a:xfrm>
            <a:prstGeom prst="rect">
              <a:avLst/>
            </a:prstGeom>
          </p:spPr>
        </p:pic>
      </p:grpSp>
      <p:sp>
        <p:nvSpPr>
          <p:cNvPr id="3" name="TextBox 2">
            <a:extLst>
              <a:ext uri="{FF2B5EF4-FFF2-40B4-BE49-F238E27FC236}">
                <a16:creationId xmlns:a16="http://schemas.microsoft.com/office/drawing/2014/main" id="{2DCD9199-40C5-616A-98E6-6FCBEC1492D2}"/>
              </a:ext>
            </a:extLst>
          </p:cNvPr>
          <p:cNvSpPr txBox="1"/>
          <p:nvPr/>
        </p:nvSpPr>
        <p:spPr>
          <a:xfrm>
            <a:off x="1105319" y="3878664"/>
            <a:ext cx="3406391" cy="369332"/>
          </a:xfrm>
          <a:prstGeom prst="rect">
            <a:avLst/>
          </a:prstGeom>
          <a:noFill/>
        </p:spPr>
        <p:txBody>
          <a:bodyPr wrap="square" rtlCol="0">
            <a:spAutoFit/>
          </a:bodyPr>
          <a:lstStyle/>
          <a:p>
            <a:r>
              <a:rPr lang="en-US" b="1" dirty="0"/>
              <a:t>Lisa Beers</a:t>
            </a:r>
            <a:endParaRPr lang="en-GB" b="1" dirty="0"/>
          </a:p>
        </p:txBody>
      </p:sp>
    </p:spTree>
    <p:extLst>
      <p:ext uri="{BB962C8B-B14F-4D97-AF65-F5344CB8AC3E}">
        <p14:creationId xmlns:p14="http://schemas.microsoft.com/office/powerpoint/2010/main" val="266250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0002-A0F1-D64C-952B-8EBEF2FAC108}"/>
              </a:ext>
            </a:extLst>
          </p:cNvPr>
          <p:cNvSpPr>
            <a:spLocks noGrp="1"/>
          </p:cNvSpPr>
          <p:nvPr>
            <p:ph type="title"/>
          </p:nvPr>
        </p:nvSpPr>
        <p:spPr/>
        <p:txBody>
          <a:bodyPr>
            <a:normAutofit fontScale="90000"/>
          </a:bodyPr>
          <a:lstStyle/>
          <a:p>
            <a:r>
              <a:rPr lang="en-GB" dirty="0"/>
              <a:t>Context – Procurement Policy Note – Scoring Social Value</a:t>
            </a:r>
            <a:endParaRPr lang="en-US" dirty="0"/>
          </a:p>
        </p:txBody>
      </p:sp>
      <p:sp>
        <p:nvSpPr>
          <p:cNvPr id="3" name="Content Placeholder 2">
            <a:extLst>
              <a:ext uri="{FF2B5EF4-FFF2-40B4-BE49-F238E27FC236}">
                <a16:creationId xmlns:a16="http://schemas.microsoft.com/office/drawing/2014/main" id="{6B63C28A-0843-6F4F-B309-898BD7A817E7}"/>
              </a:ext>
            </a:extLst>
          </p:cNvPr>
          <p:cNvSpPr>
            <a:spLocks noGrp="1"/>
          </p:cNvSpPr>
          <p:nvPr>
            <p:ph idx="1"/>
          </p:nvPr>
        </p:nvSpPr>
        <p:spPr>
          <a:xfrm>
            <a:off x="745196" y="1432123"/>
            <a:ext cx="11022734" cy="4544664"/>
          </a:xfrm>
        </p:spPr>
        <p:txBody>
          <a:bodyPr/>
          <a:lstStyle/>
          <a:p>
            <a:pPr>
              <a:spcBef>
                <a:spcPts val="0"/>
              </a:spcBef>
              <a:spcAft>
                <a:spcPts val="1200"/>
              </a:spcAft>
              <a:buFont typeface="Wingdings" panose="05000000000000000000" pitchFamily="2" charset="2"/>
              <a:buChar char="Ø"/>
            </a:pPr>
            <a:r>
              <a:rPr lang="en-US" dirty="0"/>
              <a:t>From 1st June 2022, it is mandatory to allocate </a:t>
            </a:r>
            <a:r>
              <a:rPr lang="en-US" b="1" dirty="0"/>
              <a:t>a minimum </a:t>
            </a:r>
            <a:r>
              <a:rPr lang="en-US" dirty="0"/>
              <a:t>of 10% of the award criteria to social value in services and works contracts where the Public Contract Regulations apply</a:t>
            </a:r>
            <a:endParaRPr lang="en-US" b="1" dirty="0"/>
          </a:p>
          <a:p>
            <a:pPr>
              <a:spcBef>
                <a:spcPts val="0"/>
              </a:spcBef>
              <a:spcAft>
                <a:spcPts val="1200"/>
              </a:spcAft>
            </a:pPr>
            <a:r>
              <a:rPr lang="en-US" dirty="0"/>
              <a:t>The Procurement Policy Note (PPN) also sets out a requirement to consider reserving contracts and mandatory fair work requirements</a:t>
            </a:r>
          </a:p>
          <a:p>
            <a:pPr>
              <a:spcBef>
                <a:spcPts val="0"/>
              </a:spcBef>
              <a:spcAft>
                <a:spcPts val="1200"/>
              </a:spcAft>
            </a:pPr>
            <a:r>
              <a:rPr lang="en-US" dirty="0"/>
              <a:t>Social value is scored based on 4 themes</a:t>
            </a:r>
            <a:endParaRPr lang="en-US" sz="2000" dirty="0"/>
          </a:p>
          <a:p>
            <a:endParaRPr lang="en-US" dirty="0"/>
          </a:p>
        </p:txBody>
      </p:sp>
      <p:grpSp>
        <p:nvGrpSpPr>
          <p:cNvPr id="8" name="Group 7"/>
          <p:cNvGrpSpPr/>
          <p:nvPr/>
        </p:nvGrpSpPr>
        <p:grpSpPr>
          <a:xfrm>
            <a:off x="9859230" y="294620"/>
            <a:ext cx="1794617" cy="1068225"/>
            <a:chOff x="4971035" y="531365"/>
            <a:chExt cx="1794617" cy="1068225"/>
          </a:xfrm>
        </p:grpSpPr>
        <p:sp>
          <p:nvSpPr>
            <p:cNvPr id="9" name="Rectangle 8"/>
            <p:cNvSpPr/>
            <p:nvPr/>
          </p:nvSpPr>
          <p:spPr>
            <a:xfrm>
              <a:off x="4971035" y="531365"/>
              <a:ext cx="1794617" cy="1068225"/>
            </a:xfrm>
            <a:prstGeom prst="rect">
              <a:avLst/>
            </a:prstGeom>
            <a:solidFill>
              <a:srgbClr val="DAEE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clrChange>
                <a:clrFrom>
                  <a:srgbClr val="FFFFFF"/>
                </a:clrFrom>
                <a:clrTo>
                  <a:srgbClr val="FFFFFF">
                    <a:alpha val="0"/>
                  </a:srgbClr>
                </a:clrTo>
              </a:clrChange>
              <a:duotone>
                <a:prstClr val="black"/>
                <a:srgbClr val="DAEEF1">
                  <a:tint val="45000"/>
                  <a:satMod val="400000"/>
                </a:srgbClr>
              </a:duotone>
            </a:blip>
            <a:stretch>
              <a:fillRect/>
            </a:stretch>
          </p:blipFill>
          <p:spPr>
            <a:xfrm>
              <a:off x="5065433" y="731505"/>
              <a:ext cx="1700219" cy="631340"/>
            </a:xfrm>
            <a:prstGeom prst="rect">
              <a:avLst/>
            </a:prstGeom>
          </p:spPr>
        </p:pic>
      </p:grpSp>
      <p:sp>
        <p:nvSpPr>
          <p:cNvPr id="4" name="Rectangle: Rounded Corners 26">
            <a:extLst>
              <a:ext uri="{FF2B5EF4-FFF2-40B4-BE49-F238E27FC236}">
                <a16:creationId xmlns:a16="http://schemas.microsoft.com/office/drawing/2014/main" id="{59BEEE00-1BD1-7BBD-E92D-6B853678ED24}"/>
              </a:ext>
            </a:extLst>
          </p:cNvPr>
          <p:cNvSpPr/>
          <p:nvPr/>
        </p:nvSpPr>
        <p:spPr>
          <a:xfrm>
            <a:off x="2070567" y="3629041"/>
            <a:ext cx="3424874" cy="1011194"/>
          </a:xfrm>
          <a:prstGeom prst="roundRect">
            <a:avLst/>
          </a:prstGeom>
          <a:solidFill>
            <a:schemeClr val="tx2">
              <a:lumMod val="75000"/>
            </a:schemeClr>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488" lvl="1" algn="ctr">
              <a:spcBef>
                <a:spcPts val="0"/>
              </a:spcBef>
              <a:spcAft>
                <a:spcPts val="1200"/>
              </a:spcAft>
            </a:pPr>
            <a:r>
              <a:rPr lang="en-US" dirty="0"/>
              <a:t>Increasing secure employment and skills</a:t>
            </a:r>
          </a:p>
        </p:txBody>
      </p:sp>
      <p:sp>
        <p:nvSpPr>
          <p:cNvPr id="6" name="Rectangle: Rounded Corners 26">
            <a:extLst>
              <a:ext uri="{FF2B5EF4-FFF2-40B4-BE49-F238E27FC236}">
                <a16:creationId xmlns:a16="http://schemas.microsoft.com/office/drawing/2014/main" id="{2017D6A4-6864-E196-6B8B-BDE6FEA48956}"/>
              </a:ext>
            </a:extLst>
          </p:cNvPr>
          <p:cNvSpPr/>
          <p:nvPr/>
        </p:nvSpPr>
        <p:spPr>
          <a:xfrm>
            <a:off x="6029326" y="3715940"/>
            <a:ext cx="3424874" cy="827610"/>
          </a:xfrm>
          <a:prstGeom prst="roundRect">
            <a:avLst/>
          </a:prstGeom>
          <a:solidFill>
            <a:schemeClr val="tx2">
              <a:lumMod val="75000"/>
            </a:schemeClr>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lvl="1" algn="ctr">
              <a:spcBef>
                <a:spcPts val="0"/>
              </a:spcBef>
              <a:spcAft>
                <a:spcPts val="1200"/>
              </a:spcAft>
            </a:pPr>
            <a:r>
              <a:rPr lang="en-US" dirty="0"/>
              <a:t>Building ethical and resilient supply chains</a:t>
            </a:r>
          </a:p>
        </p:txBody>
      </p:sp>
      <p:sp>
        <p:nvSpPr>
          <p:cNvPr id="7" name="Rectangle: Rounded Corners 26">
            <a:extLst>
              <a:ext uri="{FF2B5EF4-FFF2-40B4-BE49-F238E27FC236}">
                <a16:creationId xmlns:a16="http://schemas.microsoft.com/office/drawing/2014/main" id="{28B0F1EF-5563-9A6E-734D-AA945B4FAE6F}"/>
              </a:ext>
            </a:extLst>
          </p:cNvPr>
          <p:cNvSpPr/>
          <p:nvPr/>
        </p:nvSpPr>
        <p:spPr>
          <a:xfrm>
            <a:off x="2070567" y="5020864"/>
            <a:ext cx="3424874" cy="827610"/>
          </a:xfrm>
          <a:prstGeom prst="roundRect">
            <a:avLst/>
          </a:prstGeom>
          <a:solidFill>
            <a:schemeClr val="tx2">
              <a:lumMod val="75000"/>
            </a:schemeClr>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488" lvl="1" algn="ctr">
              <a:spcBef>
                <a:spcPts val="0"/>
              </a:spcBef>
              <a:spcAft>
                <a:spcPts val="1200"/>
              </a:spcAft>
            </a:pPr>
            <a:r>
              <a:rPr lang="en-US" dirty="0"/>
              <a:t>Delivering zero carbon</a:t>
            </a:r>
          </a:p>
        </p:txBody>
      </p:sp>
      <p:sp>
        <p:nvSpPr>
          <p:cNvPr id="11" name="Rectangle: Rounded Corners 26">
            <a:extLst>
              <a:ext uri="{FF2B5EF4-FFF2-40B4-BE49-F238E27FC236}">
                <a16:creationId xmlns:a16="http://schemas.microsoft.com/office/drawing/2014/main" id="{F44F0113-00FD-A7FD-D9C0-761BA2B626FF}"/>
              </a:ext>
            </a:extLst>
          </p:cNvPr>
          <p:cNvSpPr/>
          <p:nvPr/>
        </p:nvSpPr>
        <p:spPr>
          <a:xfrm>
            <a:off x="6029326" y="5020864"/>
            <a:ext cx="3424874" cy="827610"/>
          </a:xfrm>
          <a:prstGeom prst="roundRect">
            <a:avLst/>
          </a:prstGeom>
          <a:solidFill>
            <a:schemeClr val="tx2">
              <a:lumMod val="75000"/>
            </a:schemeClr>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9488" lvl="1" algn="ctr">
              <a:spcBef>
                <a:spcPts val="0"/>
              </a:spcBef>
              <a:spcAft>
                <a:spcPts val="1200"/>
              </a:spcAft>
            </a:pPr>
            <a:r>
              <a:rPr lang="en-US" dirty="0"/>
              <a:t>Promoting wellbeing</a:t>
            </a:r>
          </a:p>
        </p:txBody>
      </p:sp>
      <p:pic>
        <p:nvPicPr>
          <p:cNvPr id="12" name="Graphic 66">
            <a:extLst>
              <a:ext uri="{FF2B5EF4-FFF2-40B4-BE49-F238E27FC236}">
                <a16:creationId xmlns:a16="http://schemas.microsoft.com/office/drawing/2014/main" id="{569F4887-BDC4-352E-3FF5-0BA0DEE7CE75}"/>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8641" y="3715940"/>
            <a:ext cx="697570" cy="697570"/>
          </a:xfrm>
          <a:prstGeom prst="rect">
            <a:avLst/>
          </a:prstGeom>
        </p:spPr>
      </p:pic>
      <p:pic>
        <p:nvPicPr>
          <p:cNvPr id="13" name="Graphic 79">
            <a:extLst>
              <a:ext uri="{FF2B5EF4-FFF2-40B4-BE49-F238E27FC236}">
                <a16:creationId xmlns:a16="http://schemas.microsoft.com/office/drawing/2014/main" id="{50E927F4-B900-8B87-7B28-CF473D5C1EF8}"/>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7514" y="3756202"/>
            <a:ext cx="697570" cy="697570"/>
          </a:xfrm>
          <a:prstGeom prst="rect">
            <a:avLst/>
          </a:prstGeom>
        </p:spPr>
      </p:pic>
      <p:pic>
        <p:nvPicPr>
          <p:cNvPr id="14" name="Graphic 81">
            <a:extLst>
              <a:ext uri="{FF2B5EF4-FFF2-40B4-BE49-F238E27FC236}">
                <a16:creationId xmlns:a16="http://schemas.microsoft.com/office/drawing/2014/main" id="{4F143C81-B2AC-7572-CC67-4E2766E1BA64}"/>
              </a:ext>
            </a:extLst>
          </p:cNvPr>
          <p:cNvPicPr>
            <a:picLocks noChangeAspect="1"/>
          </p:cNvPicPr>
          <p:nvPr/>
        </p:nvPicPr>
        <p:blipFill>
          <a:blip r:embed="rId8">
            <a:lum bright="70000" contrast="-7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48641" y="5211320"/>
            <a:ext cx="559873" cy="539878"/>
          </a:xfrm>
          <a:prstGeom prst="rect">
            <a:avLst/>
          </a:prstGeom>
        </p:spPr>
      </p:pic>
      <p:pic>
        <p:nvPicPr>
          <p:cNvPr id="15" name="Graphic 83">
            <a:extLst>
              <a:ext uri="{FF2B5EF4-FFF2-40B4-BE49-F238E27FC236}">
                <a16:creationId xmlns:a16="http://schemas.microsoft.com/office/drawing/2014/main" id="{8FFAF1A4-0704-2601-475E-04343CAD9F0D}"/>
              </a:ext>
            </a:extLst>
          </p:cNvPr>
          <p:cNvPicPr>
            <a:picLocks noChangeAspect="1"/>
          </p:cNvPicPr>
          <p:nvPr/>
        </p:nvPicPr>
        <p:blipFill>
          <a:blip r:embed="rId10">
            <a:lum bright="70000" contrast="-7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24902" y="5164730"/>
            <a:ext cx="395910" cy="539878"/>
          </a:xfrm>
          <a:prstGeom prst="rect">
            <a:avLst/>
          </a:prstGeom>
        </p:spPr>
      </p:pic>
    </p:spTree>
    <p:extLst>
      <p:ext uri="{BB962C8B-B14F-4D97-AF65-F5344CB8AC3E}">
        <p14:creationId xmlns:p14="http://schemas.microsoft.com/office/powerpoint/2010/main" val="341629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4F88-484F-5E77-AEE0-A49CF3166EBF}"/>
              </a:ext>
            </a:extLst>
          </p:cNvPr>
          <p:cNvSpPr>
            <a:spLocks noGrp="1"/>
          </p:cNvSpPr>
          <p:nvPr>
            <p:ph type="title"/>
          </p:nvPr>
        </p:nvSpPr>
        <p:spPr/>
        <p:txBody>
          <a:bodyPr/>
          <a:lstStyle/>
          <a:p>
            <a:r>
              <a:rPr lang="en-US" dirty="0"/>
              <a:t>Implementation</a:t>
            </a:r>
            <a:endParaRPr lang="en-GB" dirty="0"/>
          </a:p>
        </p:txBody>
      </p:sp>
      <p:sp>
        <p:nvSpPr>
          <p:cNvPr id="3" name="Content Placeholder 2">
            <a:extLst>
              <a:ext uri="{FF2B5EF4-FFF2-40B4-BE49-F238E27FC236}">
                <a16:creationId xmlns:a16="http://schemas.microsoft.com/office/drawing/2014/main" id="{7D1E05FC-A498-C2BC-A31A-537DC519DB46}"/>
              </a:ext>
            </a:extLst>
          </p:cNvPr>
          <p:cNvSpPr>
            <a:spLocks noGrp="1"/>
          </p:cNvSpPr>
          <p:nvPr>
            <p:ph idx="1"/>
          </p:nvPr>
        </p:nvSpPr>
        <p:spPr>
          <a:xfrm>
            <a:off x="745196" y="1453479"/>
            <a:ext cx="9500491" cy="5288965"/>
          </a:xfrm>
        </p:spPr>
        <p:txBody>
          <a:bodyPr/>
          <a:lstStyle/>
          <a:p>
            <a:pPr marL="285750" indent="-285750">
              <a:lnSpc>
                <a:spcPct val="150000"/>
              </a:lnSpc>
              <a:buFont typeface="Wingdings" panose="05000000000000000000" pitchFamily="2" charset="2"/>
              <a:buChar char="Ø"/>
            </a:pPr>
            <a:r>
              <a:rPr lang="en-GB" sz="1800" dirty="0">
                <a:effectLst/>
                <a:ea typeface="Calibri" panose="020F0502020204030204" pitchFamily="34" charset="0"/>
                <a:cs typeface="Calibri" panose="020F0502020204030204" pitchFamily="34" charset="0"/>
              </a:rPr>
              <a:t>Development and delivery of </a:t>
            </a:r>
            <a:r>
              <a:rPr lang="en-GB" sz="1800" dirty="0">
                <a:ea typeface="Calibri" panose="020F0502020204030204" pitchFamily="34" charset="0"/>
                <a:cs typeface="Calibri" panose="020F0502020204030204" pitchFamily="34" charset="0"/>
              </a:rPr>
              <a:t>training programme to support the implementation of PPN 01/21.  </a:t>
            </a:r>
            <a:r>
              <a:rPr lang="en-GB" sz="1800" dirty="0">
                <a:effectLst/>
                <a:ea typeface="Calibri" panose="020F0502020204030204" pitchFamily="34" charset="0"/>
                <a:cs typeface="Calibri" panose="020F0502020204030204" pitchFamily="34" charset="0"/>
              </a:rPr>
              <a:t>Over 2,000 people have completed training to date.</a:t>
            </a:r>
          </a:p>
          <a:p>
            <a:pPr marL="285750" indent="-285750">
              <a:lnSpc>
                <a:spcPct val="150000"/>
              </a:lnSpc>
              <a:buFont typeface="Wingdings" panose="05000000000000000000" pitchFamily="2" charset="2"/>
              <a:buChar char="Ø"/>
            </a:pPr>
            <a:r>
              <a:rPr lang="en-GB" sz="1800" dirty="0">
                <a:effectLst/>
                <a:ea typeface="Calibri" panose="020F0502020204030204" pitchFamily="34" charset="0"/>
                <a:cs typeface="Calibri" panose="020F0502020204030204" pitchFamily="34" charset="0"/>
              </a:rPr>
              <a:t>Launch of the Social Value Unit’s </a:t>
            </a:r>
            <a:r>
              <a:rPr lang="en-GB" sz="1800" u="sng" dirty="0">
                <a:solidFill>
                  <a:srgbClr val="0563C1"/>
                </a:solidFill>
                <a:effectLst/>
                <a:ea typeface="Calibri" panose="020F0502020204030204" pitchFamily="34" charset="0"/>
                <a:cs typeface="Calibri" panose="020F0502020204030204" pitchFamily="34" charset="0"/>
                <a:hlinkClick r:id="rId2"/>
              </a:rPr>
              <a:t>website</a:t>
            </a:r>
            <a:r>
              <a:rPr lang="en-GB" sz="1800" dirty="0">
                <a:effectLst/>
                <a:ea typeface="Calibri" panose="020F0502020204030204" pitchFamily="34" charset="0"/>
                <a:cs typeface="Calibri" panose="020F0502020204030204" pitchFamily="34" charset="0"/>
              </a:rPr>
              <a:t> to provide information and resources to procurement advisers, suppliers, brokers, and contract managers.</a:t>
            </a:r>
          </a:p>
          <a:p>
            <a:pPr marL="285750" indent="-285750">
              <a:lnSpc>
                <a:spcPct val="150000"/>
              </a:lnSpc>
              <a:buFont typeface="Wingdings" panose="05000000000000000000" pitchFamily="2" charset="2"/>
              <a:buChar char="Ø"/>
            </a:pPr>
            <a:r>
              <a:rPr lang="en-GB" sz="1800" dirty="0">
                <a:effectLst/>
                <a:ea typeface="Calibri" panose="020F0502020204030204" pitchFamily="34" charset="0"/>
                <a:cs typeface="Calibri" panose="020F0502020204030204" pitchFamily="34" charset="0"/>
              </a:rPr>
              <a:t>Development of social value monitoring system to align with the </a:t>
            </a:r>
            <a:r>
              <a:rPr lang="en-GB" sz="1800" dirty="0">
                <a:ea typeface="Calibri" panose="020F0502020204030204" pitchFamily="34" charset="0"/>
                <a:cs typeface="Calibri" panose="020F0502020204030204" pitchFamily="34" charset="0"/>
              </a:rPr>
              <a:t>themes and indicators </a:t>
            </a:r>
          </a:p>
          <a:p>
            <a:pPr marL="285750" indent="-285750">
              <a:lnSpc>
                <a:spcPct val="150000"/>
              </a:lnSpc>
              <a:buFont typeface="Wingdings" panose="05000000000000000000" pitchFamily="2" charset="2"/>
              <a:buChar char="Ø"/>
            </a:pPr>
            <a:r>
              <a:rPr lang="en-GB" sz="1800" dirty="0">
                <a:ea typeface="Calibri" panose="020F0502020204030204" pitchFamily="34" charset="0"/>
                <a:cs typeface="Calibri" panose="020F0502020204030204" pitchFamily="34" charset="0"/>
              </a:rPr>
              <a:t>Training and support for suppliers</a:t>
            </a:r>
          </a:p>
          <a:p>
            <a:pPr marL="285750" indent="-285750">
              <a:lnSpc>
                <a:spcPct val="150000"/>
              </a:lnSpc>
              <a:buFont typeface="Wingdings" panose="05000000000000000000" pitchFamily="2" charset="2"/>
              <a:buChar char="Ø"/>
            </a:pPr>
            <a:r>
              <a:rPr lang="en-GB" sz="1800" dirty="0">
                <a:effectLst/>
                <a:ea typeface="Calibri" panose="020F0502020204030204" pitchFamily="34" charset="0"/>
                <a:cs typeface="Calibri" panose="020F0502020204030204" pitchFamily="34" charset="0"/>
              </a:rPr>
              <a:t>Preparatory work with brokers</a:t>
            </a:r>
          </a:p>
          <a:p>
            <a:pPr marL="0" indent="0">
              <a:lnSpc>
                <a:spcPct val="150000"/>
              </a:lnSpc>
              <a:buNone/>
            </a:pPr>
            <a:endParaRPr lang="en-GB" sz="1800" dirty="0">
              <a:cs typeface="Calibri" panose="020F0502020204030204" pitchFamily="34" charset="0"/>
            </a:endParaRPr>
          </a:p>
          <a:p>
            <a:pPr marL="285750" indent="-285750">
              <a:lnSpc>
                <a:spcPct val="150000"/>
              </a:lnSpc>
              <a:buFont typeface="Wingdings" panose="05000000000000000000" pitchFamily="2" charset="2"/>
              <a:buChar char="Ø"/>
            </a:pPr>
            <a:r>
              <a:rPr lang="en-GB" sz="1800" dirty="0"/>
              <a:t>Over </a:t>
            </a:r>
            <a:r>
              <a:rPr lang="en-GB" sz="1800" b="1" dirty="0"/>
              <a:t>300</a:t>
            </a:r>
            <a:r>
              <a:rPr lang="en-GB" sz="1800" dirty="0"/>
              <a:t> contracts have scored social value</a:t>
            </a:r>
          </a:p>
          <a:p>
            <a:pPr marL="285750" indent="-285750">
              <a:lnSpc>
                <a:spcPct val="150000"/>
              </a:lnSpc>
              <a:buFont typeface="Wingdings" panose="05000000000000000000" pitchFamily="2" charset="2"/>
              <a:buChar char="Ø"/>
            </a:pPr>
            <a:r>
              <a:rPr lang="en-GB" sz="1800" dirty="0"/>
              <a:t>Majority of projects have allocated 10% for social value (a small number have scored greater than 10%)</a:t>
            </a:r>
          </a:p>
          <a:p>
            <a:pPr marL="0" indent="0">
              <a:buNone/>
            </a:pPr>
            <a:endParaRPr lang="en-GB" sz="1800" dirty="0"/>
          </a:p>
          <a:p>
            <a:endParaRPr lang="en-GB" dirty="0"/>
          </a:p>
        </p:txBody>
      </p:sp>
      <p:grpSp>
        <p:nvGrpSpPr>
          <p:cNvPr id="4" name="Group 3">
            <a:extLst>
              <a:ext uri="{FF2B5EF4-FFF2-40B4-BE49-F238E27FC236}">
                <a16:creationId xmlns:a16="http://schemas.microsoft.com/office/drawing/2014/main" id="{68E0E1B7-91C9-4F98-E72E-AD0BAA443C93}"/>
              </a:ext>
            </a:extLst>
          </p:cNvPr>
          <p:cNvGrpSpPr/>
          <p:nvPr/>
        </p:nvGrpSpPr>
        <p:grpSpPr>
          <a:xfrm>
            <a:off x="9859230" y="294620"/>
            <a:ext cx="1794617" cy="1068225"/>
            <a:chOff x="4971035" y="531365"/>
            <a:chExt cx="1794617" cy="1068225"/>
          </a:xfrm>
        </p:grpSpPr>
        <p:sp>
          <p:nvSpPr>
            <p:cNvPr id="5" name="Rectangle 4">
              <a:extLst>
                <a:ext uri="{FF2B5EF4-FFF2-40B4-BE49-F238E27FC236}">
                  <a16:creationId xmlns:a16="http://schemas.microsoft.com/office/drawing/2014/main" id="{0A114002-502C-8A0F-1F2D-8B3E25590936}"/>
                </a:ext>
              </a:extLst>
            </p:cNvPr>
            <p:cNvSpPr/>
            <p:nvPr/>
          </p:nvSpPr>
          <p:spPr>
            <a:xfrm>
              <a:off x="4971035" y="531365"/>
              <a:ext cx="1794617" cy="1068225"/>
            </a:xfrm>
            <a:prstGeom prst="rect">
              <a:avLst/>
            </a:prstGeom>
            <a:solidFill>
              <a:srgbClr val="DAEE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64BD832-91E3-D8E4-CA6F-B28096471D82}"/>
                </a:ext>
              </a:extLst>
            </p:cNvPr>
            <p:cNvPicPr>
              <a:picLocks noChangeAspect="1"/>
            </p:cNvPicPr>
            <p:nvPr/>
          </p:nvPicPr>
          <p:blipFill>
            <a:blip r:embed="rId3">
              <a:clrChange>
                <a:clrFrom>
                  <a:srgbClr val="FFFFFF"/>
                </a:clrFrom>
                <a:clrTo>
                  <a:srgbClr val="FFFFFF">
                    <a:alpha val="0"/>
                  </a:srgbClr>
                </a:clrTo>
              </a:clrChange>
              <a:duotone>
                <a:prstClr val="black"/>
                <a:srgbClr val="DAEEF1">
                  <a:tint val="45000"/>
                  <a:satMod val="400000"/>
                </a:srgbClr>
              </a:duotone>
            </a:blip>
            <a:stretch>
              <a:fillRect/>
            </a:stretch>
          </p:blipFill>
          <p:spPr>
            <a:xfrm>
              <a:off x="5065433" y="731505"/>
              <a:ext cx="1700219" cy="631340"/>
            </a:xfrm>
            <a:prstGeom prst="rect">
              <a:avLst/>
            </a:prstGeom>
          </p:spPr>
        </p:pic>
      </p:grpSp>
    </p:spTree>
    <p:extLst>
      <p:ext uri="{BB962C8B-B14F-4D97-AF65-F5344CB8AC3E}">
        <p14:creationId xmlns:p14="http://schemas.microsoft.com/office/powerpoint/2010/main" val="191057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8C3F4B3-0F5C-4F5B-3E36-09A49264D7F6}"/>
              </a:ext>
            </a:extLst>
          </p:cNvPr>
          <p:cNvSpPr/>
          <p:nvPr/>
        </p:nvSpPr>
        <p:spPr>
          <a:xfrm>
            <a:off x="0" y="13596"/>
            <a:ext cx="12191999" cy="1069976"/>
          </a:xfrm>
          <a:prstGeom prst="rect">
            <a:avLst/>
          </a:prstGeom>
          <a:gradFill flip="none" rotWithShape="1">
            <a:gsLst>
              <a:gs pos="62000">
                <a:srgbClr val="0094A8"/>
              </a:gs>
              <a:gs pos="96000">
                <a:srgbClr val="078193"/>
              </a:gs>
              <a:gs pos="0">
                <a:schemeClr val="bg1">
                  <a:alpha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33" name="Title Placeholder 1">
            <a:extLst>
              <a:ext uri="{FF2B5EF4-FFF2-40B4-BE49-F238E27FC236}">
                <a16:creationId xmlns:a16="http://schemas.microsoft.com/office/drawing/2014/main" id="{039C7238-2C9A-7A60-590D-23C7C4E79D3C}"/>
              </a:ext>
            </a:extLst>
          </p:cNvPr>
          <p:cNvSpPr txBox="1">
            <a:spLocks/>
          </p:cNvSpPr>
          <p:nvPr/>
        </p:nvSpPr>
        <p:spPr>
          <a:xfrm>
            <a:off x="1451766" y="649837"/>
            <a:ext cx="5950520" cy="4203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solidFill>
                  <a:schemeClr val="bg1"/>
                </a:solidFill>
              </a:rPr>
              <a:t>Social Value: What has been achieved</a:t>
            </a:r>
          </a:p>
        </p:txBody>
      </p:sp>
      <p:pic>
        <p:nvPicPr>
          <p:cNvPr id="34" name="Picture 33">
            <a:extLst>
              <a:ext uri="{FF2B5EF4-FFF2-40B4-BE49-F238E27FC236}">
                <a16:creationId xmlns:a16="http://schemas.microsoft.com/office/drawing/2014/main" id="{236B5AAE-A0A0-56D8-639D-214D54ACB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11" y="255451"/>
            <a:ext cx="914400" cy="965200"/>
          </a:xfrm>
          <a:prstGeom prst="rect">
            <a:avLst/>
          </a:prstGeom>
          <a:effectLst>
            <a:outerShdw blurRad="101600" dist="38100" dir="8100000" algn="tr" rotWithShape="0">
              <a:prstClr val="black">
                <a:alpha val="40000"/>
              </a:prstClr>
            </a:outerShdw>
          </a:effectLst>
        </p:spPr>
      </p:pic>
      <p:pic>
        <p:nvPicPr>
          <p:cNvPr id="50" name="Picture 49">
            <a:extLst>
              <a:ext uri="{FF2B5EF4-FFF2-40B4-BE49-F238E27FC236}">
                <a16:creationId xmlns:a16="http://schemas.microsoft.com/office/drawing/2014/main" id="{E5B73841-3CDC-A94D-9576-AAD2AFE7F567}"/>
              </a:ext>
            </a:extLst>
          </p:cNvPr>
          <p:cNvPicPr>
            <a:picLocks noChangeAspect="1"/>
          </p:cNvPicPr>
          <p:nvPr/>
        </p:nvPicPr>
        <p:blipFill>
          <a:blip r:embed="rId4">
            <a:alphaModFix amt="66000"/>
            <a:extLst>
              <a:ext uri="{28A0092B-C50C-407E-A947-70E740481C1C}">
                <a14:useLocalDpi xmlns:a14="http://schemas.microsoft.com/office/drawing/2010/main" val="0"/>
              </a:ext>
            </a:extLst>
          </a:blip>
          <a:stretch>
            <a:fillRect/>
          </a:stretch>
        </p:blipFill>
        <p:spPr>
          <a:xfrm>
            <a:off x="1142869" y="2530910"/>
            <a:ext cx="10166492" cy="310090"/>
          </a:xfrm>
          <a:prstGeom prst="rect">
            <a:avLst/>
          </a:prstGeom>
        </p:spPr>
      </p:pic>
      <p:sp>
        <p:nvSpPr>
          <p:cNvPr id="51" name="TextBox 50">
            <a:extLst>
              <a:ext uri="{FF2B5EF4-FFF2-40B4-BE49-F238E27FC236}">
                <a16:creationId xmlns:a16="http://schemas.microsoft.com/office/drawing/2014/main" id="{F07EE4FB-4F8A-0349-8BE9-9630069860FA}"/>
              </a:ext>
            </a:extLst>
          </p:cNvPr>
          <p:cNvSpPr txBox="1"/>
          <p:nvPr/>
        </p:nvSpPr>
        <p:spPr>
          <a:xfrm>
            <a:off x="1813300" y="2764925"/>
            <a:ext cx="1479902" cy="677108"/>
          </a:xfrm>
          <a:prstGeom prst="rect">
            <a:avLst/>
          </a:prstGeom>
          <a:noFill/>
        </p:spPr>
        <p:txBody>
          <a:bodyPr wrap="square" lIns="0" tIns="0" rIns="0" bIns="0" rtlCol="0">
            <a:spAutoFit/>
          </a:bodyPr>
          <a:lstStyle/>
          <a:p>
            <a:pPr defTabSz="457200" fontAlgn="auto">
              <a:spcBef>
                <a:spcPts val="0"/>
              </a:spcBef>
              <a:spcAft>
                <a:spcPts val="0"/>
              </a:spcAft>
            </a:pPr>
            <a:r>
              <a:rPr lang="en-US" sz="2000" b="1" dirty="0">
                <a:solidFill>
                  <a:srgbClr val="0094A8"/>
                </a:solidFill>
              </a:rPr>
              <a:t>Increasing</a:t>
            </a:r>
          </a:p>
          <a:p>
            <a:pPr defTabSz="457200" fontAlgn="auto">
              <a:spcBef>
                <a:spcPts val="0"/>
              </a:spcBef>
              <a:spcAft>
                <a:spcPts val="0"/>
              </a:spcAft>
            </a:pPr>
            <a:r>
              <a:rPr lang="en-US" sz="1200" b="1" dirty="0"/>
              <a:t>secure employment and skills</a:t>
            </a:r>
          </a:p>
        </p:txBody>
      </p:sp>
      <p:cxnSp>
        <p:nvCxnSpPr>
          <p:cNvPr id="54" name="Straight Connector 53">
            <a:extLst>
              <a:ext uri="{FF2B5EF4-FFF2-40B4-BE49-F238E27FC236}">
                <a16:creationId xmlns:a16="http://schemas.microsoft.com/office/drawing/2014/main" id="{60752558-41CB-C849-ACE3-C965D9B042CC}"/>
              </a:ext>
            </a:extLst>
          </p:cNvPr>
          <p:cNvCxnSpPr>
            <a:cxnSpLocks/>
          </p:cNvCxnSpPr>
          <p:nvPr/>
        </p:nvCxnSpPr>
        <p:spPr>
          <a:xfrm>
            <a:off x="1668949" y="2660397"/>
            <a:ext cx="0" cy="3840342"/>
          </a:xfrm>
          <a:prstGeom prst="line">
            <a:avLst/>
          </a:prstGeom>
          <a:ln w="25400">
            <a:solidFill>
              <a:srgbClr val="0094A8"/>
            </a:solidFill>
          </a:ln>
        </p:spPr>
        <p:style>
          <a:lnRef idx="1">
            <a:schemeClr val="accent1"/>
          </a:lnRef>
          <a:fillRef idx="0">
            <a:schemeClr val="accent1"/>
          </a:fillRef>
          <a:effectRef idx="0">
            <a:schemeClr val="accent1"/>
          </a:effectRef>
          <a:fontRef idx="minor">
            <a:schemeClr val="tx1"/>
          </a:fontRef>
        </p:style>
      </p:cxnSp>
      <p:pic>
        <p:nvPicPr>
          <p:cNvPr id="46" name="Graphic 45">
            <a:extLst>
              <a:ext uri="{FF2B5EF4-FFF2-40B4-BE49-F238E27FC236}">
                <a16:creationId xmlns:a16="http://schemas.microsoft.com/office/drawing/2014/main" id="{E675759A-9B4C-AB41-A5F7-18938E4016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49" y="1575021"/>
            <a:ext cx="440362" cy="456672"/>
          </a:xfrm>
          <a:prstGeom prst="rect">
            <a:avLst/>
          </a:prstGeom>
          <a:effectLst>
            <a:outerShdw blurRad="76200" dist="63500" dir="8100000" algn="tr" rotWithShape="0">
              <a:prstClr val="black">
                <a:alpha val="20000"/>
              </a:prstClr>
            </a:outerShdw>
          </a:effectLst>
        </p:spPr>
      </p:pic>
      <p:grpSp>
        <p:nvGrpSpPr>
          <p:cNvPr id="9" name="Graphic 44">
            <a:extLst>
              <a:ext uri="{FF2B5EF4-FFF2-40B4-BE49-F238E27FC236}">
                <a16:creationId xmlns:a16="http://schemas.microsoft.com/office/drawing/2014/main" id="{076958BB-9184-8440-BD8E-C5EF76886B39}"/>
              </a:ext>
            </a:extLst>
          </p:cNvPr>
          <p:cNvGrpSpPr/>
          <p:nvPr/>
        </p:nvGrpSpPr>
        <p:grpSpPr>
          <a:xfrm>
            <a:off x="4379822" y="1575021"/>
            <a:ext cx="440973" cy="454749"/>
            <a:chOff x="3893852" y="2717425"/>
            <a:chExt cx="440973" cy="454749"/>
          </a:xfrm>
        </p:grpSpPr>
        <p:sp>
          <p:nvSpPr>
            <p:cNvPr id="12" name="Freeform 11">
              <a:extLst>
                <a:ext uri="{FF2B5EF4-FFF2-40B4-BE49-F238E27FC236}">
                  <a16:creationId xmlns:a16="http://schemas.microsoft.com/office/drawing/2014/main" id="{209D368F-4053-D049-B174-805A9FD3FCC8}"/>
                </a:ext>
              </a:extLst>
            </p:cNvPr>
            <p:cNvSpPr/>
            <p:nvPr/>
          </p:nvSpPr>
          <p:spPr>
            <a:xfrm>
              <a:off x="3893852" y="2780397"/>
              <a:ext cx="206970" cy="202331"/>
            </a:xfrm>
            <a:custGeom>
              <a:avLst/>
              <a:gdLst>
                <a:gd name="connsiteX0" fmla="*/ 206970 w 206970"/>
                <a:gd name="connsiteY0" fmla="*/ 168488 h 202331"/>
                <a:gd name="connsiteX1" fmla="*/ 188866 w 206970"/>
                <a:gd name="connsiteY1" fmla="*/ 154187 h 202331"/>
                <a:gd name="connsiteX2" fmla="*/ 17737 w 206970"/>
                <a:gd name="connsiteY2" fmla="*/ 13460 h 202331"/>
                <a:gd name="connsiteX3" fmla="*/ 0 w 206970"/>
                <a:gd name="connsiteY3" fmla="*/ 0 h 202331"/>
                <a:gd name="connsiteX4" fmla="*/ 856 w 206970"/>
                <a:gd name="connsiteY4" fmla="*/ 196008 h 202331"/>
                <a:gd name="connsiteX5" fmla="*/ 206970 w 206970"/>
                <a:gd name="connsiteY5" fmla="*/ 168488 h 20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70" h="202331">
                  <a:moveTo>
                    <a:pt x="206970" y="168488"/>
                  </a:moveTo>
                  <a:cubicBezTo>
                    <a:pt x="200976" y="163921"/>
                    <a:pt x="194738" y="159114"/>
                    <a:pt x="188866" y="154187"/>
                  </a:cubicBezTo>
                  <a:lnTo>
                    <a:pt x="17737" y="13460"/>
                  </a:lnTo>
                  <a:lnTo>
                    <a:pt x="0" y="0"/>
                  </a:lnTo>
                  <a:lnTo>
                    <a:pt x="856" y="196008"/>
                  </a:lnTo>
                  <a:cubicBezTo>
                    <a:pt x="58837" y="209709"/>
                    <a:pt x="134555" y="201416"/>
                    <a:pt x="206970" y="168488"/>
                  </a:cubicBezTo>
                  <a:close/>
                </a:path>
              </a:pathLst>
            </a:custGeom>
            <a:solidFill>
              <a:srgbClr val="E6E6E6"/>
            </a:solidFill>
            <a:ln w="1217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BEEACCD-9DDD-8D46-9721-6E9758E63409}"/>
                </a:ext>
              </a:extLst>
            </p:cNvPr>
            <p:cNvSpPr/>
            <p:nvPr/>
          </p:nvSpPr>
          <p:spPr>
            <a:xfrm>
              <a:off x="3894708" y="2948885"/>
              <a:ext cx="219936" cy="74561"/>
            </a:xfrm>
            <a:custGeom>
              <a:avLst/>
              <a:gdLst>
                <a:gd name="connsiteX0" fmla="*/ 219936 w 219936"/>
                <a:gd name="connsiteY0" fmla="*/ 10215 h 74561"/>
                <a:gd name="connsiteX1" fmla="*/ 219936 w 219936"/>
                <a:gd name="connsiteY1" fmla="*/ 10215 h 74561"/>
                <a:gd name="connsiteX2" fmla="*/ 207704 w 219936"/>
                <a:gd name="connsiteY2" fmla="*/ 961 h 74561"/>
                <a:gd name="connsiteX3" fmla="*/ 206481 w 219936"/>
                <a:gd name="connsiteY3" fmla="*/ 0 h 74561"/>
                <a:gd name="connsiteX4" fmla="*/ 206481 w 219936"/>
                <a:gd name="connsiteY4" fmla="*/ 0 h 74561"/>
                <a:gd name="connsiteX5" fmla="*/ 0 w 219936"/>
                <a:gd name="connsiteY5" fmla="*/ 27520 h 74561"/>
                <a:gd name="connsiteX6" fmla="*/ 0 w 219936"/>
                <a:gd name="connsiteY6" fmla="*/ 61410 h 74561"/>
                <a:gd name="connsiteX7" fmla="*/ 12232 w 219936"/>
                <a:gd name="connsiteY7" fmla="*/ 71025 h 74561"/>
                <a:gd name="connsiteX8" fmla="*/ 12232 w 219936"/>
                <a:gd name="connsiteY8" fmla="*/ 71025 h 74561"/>
                <a:gd name="connsiteX9" fmla="*/ 219936 w 219936"/>
                <a:gd name="connsiteY9" fmla="*/ 10215 h 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936" h="74561">
                  <a:moveTo>
                    <a:pt x="219936" y="10215"/>
                  </a:moveTo>
                  <a:lnTo>
                    <a:pt x="219936" y="10215"/>
                  </a:lnTo>
                  <a:lnTo>
                    <a:pt x="207704" y="961"/>
                  </a:lnTo>
                  <a:lnTo>
                    <a:pt x="206481" y="0"/>
                  </a:lnTo>
                  <a:lnTo>
                    <a:pt x="206481" y="0"/>
                  </a:lnTo>
                  <a:cubicBezTo>
                    <a:pt x="133699" y="32928"/>
                    <a:pt x="57981" y="41221"/>
                    <a:pt x="0" y="27520"/>
                  </a:cubicBezTo>
                  <a:lnTo>
                    <a:pt x="0" y="61410"/>
                  </a:lnTo>
                  <a:lnTo>
                    <a:pt x="12232" y="71025"/>
                  </a:lnTo>
                  <a:lnTo>
                    <a:pt x="12232" y="71025"/>
                  </a:lnTo>
                  <a:cubicBezTo>
                    <a:pt x="79510" y="83403"/>
                    <a:pt x="146910" y="63333"/>
                    <a:pt x="219936" y="10215"/>
                  </a:cubicBezTo>
                  <a:close/>
                </a:path>
              </a:pathLst>
            </a:custGeom>
            <a:solidFill>
              <a:srgbClr val="B3B3B3"/>
            </a:solidFill>
            <a:ln w="1217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3C76C9E-4B3E-0B48-B8BE-8832ACB1F058}"/>
                </a:ext>
              </a:extLst>
            </p:cNvPr>
            <p:cNvSpPr/>
            <p:nvPr/>
          </p:nvSpPr>
          <p:spPr>
            <a:xfrm>
              <a:off x="3907674" y="2778595"/>
              <a:ext cx="427151" cy="393579"/>
            </a:xfrm>
            <a:custGeom>
              <a:avLst/>
              <a:gdLst>
                <a:gd name="connsiteX0" fmla="*/ 220793 w 427151"/>
                <a:gd name="connsiteY0" fmla="*/ 389133 h 393579"/>
                <a:gd name="connsiteX1" fmla="*/ 427151 w 427151"/>
                <a:gd name="connsiteY1" fmla="*/ 229898 h 393579"/>
                <a:gd name="connsiteX2" fmla="*/ 426540 w 427151"/>
                <a:gd name="connsiteY2" fmla="*/ 0 h 393579"/>
                <a:gd name="connsiteX3" fmla="*/ 408558 w 427151"/>
                <a:gd name="connsiteY3" fmla="*/ 13580 h 393579"/>
                <a:gd name="connsiteX4" fmla="*/ 238652 w 427151"/>
                <a:gd name="connsiteY4" fmla="*/ 155749 h 393579"/>
                <a:gd name="connsiteX5" fmla="*/ 206970 w 427151"/>
                <a:gd name="connsiteY5" fmla="*/ 180506 h 393579"/>
                <a:gd name="connsiteX6" fmla="*/ 0 w 427151"/>
                <a:gd name="connsiteY6" fmla="*/ 241435 h 393579"/>
                <a:gd name="connsiteX7" fmla="*/ 194983 w 427151"/>
                <a:gd name="connsiteY7" fmla="*/ 389253 h 393579"/>
                <a:gd name="connsiteX8" fmla="*/ 207826 w 427151"/>
                <a:gd name="connsiteY8" fmla="*/ 393579 h 393579"/>
                <a:gd name="connsiteX9" fmla="*/ 220793 w 427151"/>
                <a:gd name="connsiteY9" fmla="*/ 389133 h 39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51" h="393579">
                  <a:moveTo>
                    <a:pt x="220793" y="389133"/>
                  </a:moveTo>
                  <a:lnTo>
                    <a:pt x="427151" y="229898"/>
                  </a:lnTo>
                  <a:lnTo>
                    <a:pt x="426540" y="0"/>
                  </a:lnTo>
                  <a:lnTo>
                    <a:pt x="408558" y="13580"/>
                  </a:lnTo>
                  <a:lnTo>
                    <a:pt x="238652" y="155749"/>
                  </a:lnTo>
                  <a:cubicBezTo>
                    <a:pt x="227887" y="164642"/>
                    <a:pt x="217368" y="172934"/>
                    <a:pt x="206970" y="180506"/>
                  </a:cubicBezTo>
                  <a:cubicBezTo>
                    <a:pt x="133576" y="233624"/>
                    <a:pt x="66544" y="253693"/>
                    <a:pt x="0" y="241435"/>
                  </a:cubicBezTo>
                  <a:lnTo>
                    <a:pt x="194983" y="389253"/>
                  </a:lnTo>
                  <a:cubicBezTo>
                    <a:pt x="198655" y="392058"/>
                    <a:pt x="203174" y="393580"/>
                    <a:pt x="207826" y="393579"/>
                  </a:cubicBezTo>
                  <a:cubicBezTo>
                    <a:pt x="212541" y="393612"/>
                    <a:pt x="217123" y="392041"/>
                    <a:pt x="220793" y="389133"/>
                  </a:cubicBezTo>
                  <a:close/>
                </a:path>
              </a:pathLst>
            </a:custGeom>
            <a:solidFill>
              <a:srgbClr val="6E3176"/>
            </a:solidFill>
            <a:ln w="12171"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18BF9AE7-9E8A-0A4A-9B65-39B00A0B1285}"/>
                </a:ext>
              </a:extLst>
            </p:cNvPr>
            <p:cNvSpPr/>
            <p:nvPr/>
          </p:nvSpPr>
          <p:spPr>
            <a:xfrm>
              <a:off x="4060088" y="2717425"/>
              <a:ext cx="100793" cy="99025"/>
            </a:xfrm>
            <a:custGeom>
              <a:avLst/>
              <a:gdLst>
                <a:gd name="connsiteX0" fmla="*/ 100794 w 100793"/>
                <a:gd name="connsiteY0" fmla="*/ 49513 h 99025"/>
                <a:gd name="connsiteX1" fmla="*/ 50397 w 100793"/>
                <a:gd name="connsiteY1" fmla="*/ 99026 h 99025"/>
                <a:gd name="connsiteX2" fmla="*/ 0 w 100793"/>
                <a:gd name="connsiteY2" fmla="*/ 49513 h 99025"/>
                <a:gd name="connsiteX3" fmla="*/ 50397 w 100793"/>
                <a:gd name="connsiteY3" fmla="*/ 0 h 99025"/>
                <a:gd name="connsiteX4" fmla="*/ 100794 w 100793"/>
                <a:gd name="connsiteY4" fmla="*/ 49513 h 99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93" h="99025">
                  <a:moveTo>
                    <a:pt x="100794" y="49513"/>
                  </a:moveTo>
                  <a:cubicBezTo>
                    <a:pt x="100794" y="76858"/>
                    <a:pt x="78230" y="99026"/>
                    <a:pt x="50397" y="99026"/>
                  </a:cubicBezTo>
                  <a:cubicBezTo>
                    <a:pt x="22563" y="99026"/>
                    <a:pt x="0" y="76858"/>
                    <a:pt x="0" y="49513"/>
                  </a:cubicBezTo>
                  <a:cubicBezTo>
                    <a:pt x="0" y="22168"/>
                    <a:pt x="22563" y="0"/>
                    <a:pt x="50397" y="0"/>
                  </a:cubicBezTo>
                  <a:cubicBezTo>
                    <a:pt x="78230" y="0"/>
                    <a:pt x="100794" y="22168"/>
                    <a:pt x="100794" y="49513"/>
                  </a:cubicBezTo>
                  <a:close/>
                </a:path>
              </a:pathLst>
            </a:custGeom>
            <a:solidFill>
              <a:srgbClr val="6E3176"/>
            </a:solidFill>
            <a:ln w="12171" cap="flat">
              <a:noFill/>
              <a:prstDash val="solid"/>
              <a:miter/>
            </a:ln>
          </p:spPr>
          <p:txBody>
            <a:bodyPr rtlCol="0" anchor="ctr"/>
            <a:lstStyle/>
            <a:p>
              <a:endParaRPr lang="en-US"/>
            </a:p>
          </p:txBody>
        </p:sp>
      </p:grpSp>
      <p:grpSp>
        <p:nvGrpSpPr>
          <p:cNvPr id="19" name="Graphic 5">
            <a:extLst>
              <a:ext uri="{FF2B5EF4-FFF2-40B4-BE49-F238E27FC236}">
                <a16:creationId xmlns:a16="http://schemas.microsoft.com/office/drawing/2014/main" id="{282C2A88-EFDD-F246-BEF5-4BB0E3D54009}"/>
              </a:ext>
            </a:extLst>
          </p:cNvPr>
          <p:cNvGrpSpPr/>
          <p:nvPr/>
        </p:nvGrpSpPr>
        <p:grpSpPr>
          <a:xfrm>
            <a:off x="7184971" y="1575021"/>
            <a:ext cx="440973" cy="454749"/>
            <a:chOff x="6025479" y="2717425"/>
            <a:chExt cx="440973" cy="454749"/>
          </a:xfrm>
        </p:grpSpPr>
        <p:sp>
          <p:nvSpPr>
            <p:cNvPr id="20" name="Freeform 19">
              <a:extLst>
                <a:ext uri="{FF2B5EF4-FFF2-40B4-BE49-F238E27FC236}">
                  <a16:creationId xmlns:a16="http://schemas.microsoft.com/office/drawing/2014/main" id="{71E618ED-B801-1849-AE22-437B627904EC}"/>
                </a:ext>
              </a:extLst>
            </p:cNvPr>
            <p:cNvSpPr/>
            <p:nvPr/>
          </p:nvSpPr>
          <p:spPr>
            <a:xfrm>
              <a:off x="6025479" y="2780397"/>
              <a:ext cx="206970" cy="202331"/>
            </a:xfrm>
            <a:custGeom>
              <a:avLst/>
              <a:gdLst>
                <a:gd name="connsiteX0" fmla="*/ 206970 w 206970"/>
                <a:gd name="connsiteY0" fmla="*/ 168488 h 202331"/>
                <a:gd name="connsiteX1" fmla="*/ 188866 w 206970"/>
                <a:gd name="connsiteY1" fmla="*/ 154187 h 202331"/>
                <a:gd name="connsiteX2" fmla="*/ 17737 w 206970"/>
                <a:gd name="connsiteY2" fmla="*/ 13460 h 202331"/>
                <a:gd name="connsiteX3" fmla="*/ 0 w 206970"/>
                <a:gd name="connsiteY3" fmla="*/ 0 h 202331"/>
                <a:gd name="connsiteX4" fmla="*/ 856 w 206970"/>
                <a:gd name="connsiteY4" fmla="*/ 196008 h 202331"/>
                <a:gd name="connsiteX5" fmla="*/ 206970 w 206970"/>
                <a:gd name="connsiteY5" fmla="*/ 168488 h 20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70" h="202331">
                  <a:moveTo>
                    <a:pt x="206970" y="168488"/>
                  </a:moveTo>
                  <a:cubicBezTo>
                    <a:pt x="200976" y="163921"/>
                    <a:pt x="194738" y="159114"/>
                    <a:pt x="188866" y="154187"/>
                  </a:cubicBezTo>
                  <a:lnTo>
                    <a:pt x="17737" y="13460"/>
                  </a:lnTo>
                  <a:lnTo>
                    <a:pt x="0" y="0"/>
                  </a:lnTo>
                  <a:lnTo>
                    <a:pt x="856" y="196008"/>
                  </a:lnTo>
                  <a:cubicBezTo>
                    <a:pt x="58837" y="209709"/>
                    <a:pt x="134555" y="201416"/>
                    <a:pt x="206970" y="168488"/>
                  </a:cubicBezTo>
                  <a:close/>
                </a:path>
              </a:pathLst>
            </a:custGeom>
            <a:solidFill>
              <a:srgbClr val="E6E6E6"/>
            </a:solidFill>
            <a:ln w="1217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4D55724-1C1C-184A-BC39-79E2F199CA40}"/>
                </a:ext>
              </a:extLst>
            </p:cNvPr>
            <p:cNvSpPr/>
            <p:nvPr/>
          </p:nvSpPr>
          <p:spPr>
            <a:xfrm>
              <a:off x="6026335" y="2948885"/>
              <a:ext cx="219936" cy="74561"/>
            </a:xfrm>
            <a:custGeom>
              <a:avLst/>
              <a:gdLst>
                <a:gd name="connsiteX0" fmla="*/ 219936 w 219936"/>
                <a:gd name="connsiteY0" fmla="*/ 10215 h 74561"/>
                <a:gd name="connsiteX1" fmla="*/ 219936 w 219936"/>
                <a:gd name="connsiteY1" fmla="*/ 10215 h 74561"/>
                <a:gd name="connsiteX2" fmla="*/ 207704 w 219936"/>
                <a:gd name="connsiteY2" fmla="*/ 961 h 74561"/>
                <a:gd name="connsiteX3" fmla="*/ 206481 w 219936"/>
                <a:gd name="connsiteY3" fmla="*/ 0 h 74561"/>
                <a:gd name="connsiteX4" fmla="*/ 206481 w 219936"/>
                <a:gd name="connsiteY4" fmla="*/ 0 h 74561"/>
                <a:gd name="connsiteX5" fmla="*/ 0 w 219936"/>
                <a:gd name="connsiteY5" fmla="*/ 27520 h 74561"/>
                <a:gd name="connsiteX6" fmla="*/ 0 w 219936"/>
                <a:gd name="connsiteY6" fmla="*/ 61410 h 74561"/>
                <a:gd name="connsiteX7" fmla="*/ 12232 w 219936"/>
                <a:gd name="connsiteY7" fmla="*/ 71025 h 74561"/>
                <a:gd name="connsiteX8" fmla="*/ 12232 w 219936"/>
                <a:gd name="connsiteY8" fmla="*/ 71025 h 74561"/>
                <a:gd name="connsiteX9" fmla="*/ 219936 w 219936"/>
                <a:gd name="connsiteY9" fmla="*/ 10215 h 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936" h="74561">
                  <a:moveTo>
                    <a:pt x="219936" y="10215"/>
                  </a:moveTo>
                  <a:lnTo>
                    <a:pt x="219936" y="10215"/>
                  </a:lnTo>
                  <a:lnTo>
                    <a:pt x="207704" y="961"/>
                  </a:lnTo>
                  <a:lnTo>
                    <a:pt x="206481" y="0"/>
                  </a:lnTo>
                  <a:lnTo>
                    <a:pt x="206481" y="0"/>
                  </a:lnTo>
                  <a:cubicBezTo>
                    <a:pt x="133699" y="32928"/>
                    <a:pt x="57981" y="41221"/>
                    <a:pt x="0" y="27520"/>
                  </a:cubicBezTo>
                  <a:lnTo>
                    <a:pt x="0" y="61410"/>
                  </a:lnTo>
                  <a:lnTo>
                    <a:pt x="12232" y="71025"/>
                  </a:lnTo>
                  <a:lnTo>
                    <a:pt x="12232" y="71025"/>
                  </a:lnTo>
                  <a:cubicBezTo>
                    <a:pt x="79510" y="83403"/>
                    <a:pt x="146910" y="63333"/>
                    <a:pt x="219936" y="10215"/>
                  </a:cubicBezTo>
                  <a:close/>
                </a:path>
              </a:pathLst>
            </a:custGeom>
            <a:solidFill>
              <a:srgbClr val="B3B3B3"/>
            </a:solidFill>
            <a:ln w="1217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493F564-B9A6-E944-AC44-C0C1F1249A7D}"/>
                </a:ext>
              </a:extLst>
            </p:cNvPr>
            <p:cNvSpPr/>
            <p:nvPr/>
          </p:nvSpPr>
          <p:spPr>
            <a:xfrm>
              <a:off x="6039301" y="2778595"/>
              <a:ext cx="427151" cy="393579"/>
            </a:xfrm>
            <a:custGeom>
              <a:avLst/>
              <a:gdLst>
                <a:gd name="connsiteX0" fmla="*/ 220793 w 427151"/>
                <a:gd name="connsiteY0" fmla="*/ 389133 h 393579"/>
                <a:gd name="connsiteX1" fmla="*/ 427151 w 427151"/>
                <a:gd name="connsiteY1" fmla="*/ 229898 h 393579"/>
                <a:gd name="connsiteX2" fmla="*/ 426540 w 427151"/>
                <a:gd name="connsiteY2" fmla="*/ 0 h 393579"/>
                <a:gd name="connsiteX3" fmla="*/ 408558 w 427151"/>
                <a:gd name="connsiteY3" fmla="*/ 13580 h 393579"/>
                <a:gd name="connsiteX4" fmla="*/ 238652 w 427151"/>
                <a:gd name="connsiteY4" fmla="*/ 155749 h 393579"/>
                <a:gd name="connsiteX5" fmla="*/ 206970 w 427151"/>
                <a:gd name="connsiteY5" fmla="*/ 180506 h 393579"/>
                <a:gd name="connsiteX6" fmla="*/ 0 w 427151"/>
                <a:gd name="connsiteY6" fmla="*/ 241435 h 393579"/>
                <a:gd name="connsiteX7" fmla="*/ 194983 w 427151"/>
                <a:gd name="connsiteY7" fmla="*/ 389253 h 393579"/>
                <a:gd name="connsiteX8" fmla="*/ 207826 w 427151"/>
                <a:gd name="connsiteY8" fmla="*/ 393579 h 393579"/>
                <a:gd name="connsiteX9" fmla="*/ 220793 w 427151"/>
                <a:gd name="connsiteY9" fmla="*/ 389133 h 39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51" h="393579">
                  <a:moveTo>
                    <a:pt x="220793" y="389133"/>
                  </a:moveTo>
                  <a:lnTo>
                    <a:pt x="427151" y="229898"/>
                  </a:lnTo>
                  <a:lnTo>
                    <a:pt x="426540" y="0"/>
                  </a:lnTo>
                  <a:lnTo>
                    <a:pt x="408558" y="13580"/>
                  </a:lnTo>
                  <a:lnTo>
                    <a:pt x="238652" y="155749"/>
                  </a:lnTo>
                  <a:cubicBezTo>
                    <a:pt x="227887" y="164642"/>
                    <a:pt x="217368" y="172934"/>
                    <a:pt x="206970" y="180506"/>
                  </a:cubicBezTo>
                  <a:cubicBezTo>
                    <a:pt x="133576" y="233624"/>
                    <a:pt x="66544" y="253693"/>
                    <a:pt x="0" y="241435"/>
                  </a:cubicBezTo>
                  <a:lnTo>
                    <a:pt x="194983" y="389253"/>
                  </a:lnTo>
                  <a:cubicBezTo>
                    <a:pt x="198655" y="392058"/>
                    <a:pt x="203174" y="393580"/>
                    <a:pt x="207826" y="393579"/>
                  </a:cubicBezTo>
                  <a:cubicBezTo>
                    <a:pt x="212541" y="393612"/>
                    <a:pt x="217123" y="392041"/>
                    <a:pt x="220793" y="389133"/>
                  </a:cubicBezTo>
                  <a:close/>
                </a:path>
              </a:pathLst>
            </a:custGeom>
            <a:solidFill>
              <a:srgbClr val="D4441B"/>
            </a:solidFill>
            <a:ln w="12171"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86C3D35-1669-4A4D-AF02-DED014B6752A}"/>
                </a:ext>
              </a:extLst>
            </p:cNvPr>
            <p:cNvSpPr/>
            <p:nvPr/>
          </p:nvSpPr>
          <p:spPr>
            <a:xfrm>
              <a:off x="6191715" y="2717425"/>
              <a:ext cx="100793" cy="99025"/>
            </a:xfrm>
            <a:custGeom>
              <a:avLst/>
              <a:gdLst>
                <a:gd name="connsiteX0" fmla="*/ 100794 w 100793"/>
                <a:gd name="connsiteY0" fmla="*/ 49513 h 99025"/>
                <a:gd name="connsiteX1" fmla="*/ 50397 w 100793"/>
                <a:gd name="connsiteY1" fmla="*/ 99026 h 99025"/>
                <a:gd name="connsiteX2" fmla="*/ 0 w 100793"/>
                <a:gd name="connsiteY2" fmla="*/ 49513 h 99025"/>
                <a:gd name="connsiteX3" fmla="*/ 50397 w 100793"/>
                <a:gd name="connsiteY3" fmla="*/ 0 h 99025"/>
                <a:gd name="connsiteX4" fmla="*/ 100794 w 100793"/>
                <a:gd name="connsiteY4" fmla="*/ 49513 h 99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93" h="99025">
                  <a:moveTo>
                    <a:pt x="100794" y="49513"/>
                  </a:moveTo>
                  <a:cubicBezTo>
                    <a:pt x="100794" y="76858"/>
                    <a:pt x="78230" y="99026"/>
                    <a:pt x="50397" y="99026"/>
                  </a:cubicBezTo>
                  <a:cubicBezTo>
                    <a:pt x="22563" y="99026"/>
                    <a:pt x="0" y="76858"/>
                    <a:pt x="0" y="49513"/>
                  </a:cubicBezTo>
                  <a:cubicBezTo>
                    <a:pt x="0" y="22168"/>
                    <a:pt x="22563" y="0"/>
                    <a:pt x="50397" y="0"/>
                  </a:cubicBezTo>
                  <a:cubicBezTo>
                    <a:pt x="78230" y="0"/>
                    <a:pt x="100794" y="22168"/>
                    <a:pt x="100794" y="49513"/>
                  </a:cubicBezTo>
                  <a:close/>
                </a:path>
              </a:pathLst>
            </a:custGeom>
            <a:solidFill>
              <a:srgbClr val="D4441B"/>
            </a:solidFill>
            <a:ln w="12171" cap="flat">
              <a:noFill/>
              <a:prstDash val="solid"/>
              <a:miter/>
            </a:ln>
          </p:spPr>
          <p:txBody>
            <a:bodyPr rtlCol="0" anchor="ctr"/>
            <a:lstStyle/>
            <a:p>
              <a:endParaRPr lang="en-US"/>
            </a:p>
          </p:txBody>
        </p:sp>
      </p:grpSp>
      <p:grpSp>
        <p:nvGrpSpPr>
          <p:cNvPr id="24" name="Graphic 43">
            <a:extLst>
              <a:ext uri="{FF2B5EF4-FFF2-40B4-BE49-F238E27FC236}">
                <a16:creationId xmlns:a16="http://schemas.microsoft.com/office/drawing/2014/main" id="{82FD6A2D-7487-E14F-AD04-3E818DEE5474}"/>
              </a:ext>
            </a:extLst>
          </p:cNvPr>
          <p:cNvGrpSpPr/>
          <p:nvPr/>
        </p:nvGrpSpPr>
        <p:grpSpPr>
          <a:xfrm>
            <a:off x="9884528" y="1575021"/>
            <a:ext cx="440973" cy="454749"/>
            <a:chOff x="8255425" y="2717425"/>
            <a:chExt cx="440973" cy="454749"/>
          </a:xfrm>
        </p:grpSpPr>
        <p:sp>
          <p:nvSpPr>
            <p:cNvPr id="25" name="Freeform 24">
              <a:extLst>
                <a:ext uri="{FF2B5EF4-FFF2-40B4-BE49-F238E27FC236}">
                  <a16:creationId xmlns:a16="http://schemas.microsoft.com/office/drawing/2014/main" id="{A6096AAB-F36C-574A-8379-B73526E945EC}"/>
                </a:ext>
              </a:extLst>
            </p:cNvPr>
            <p:cNvSpPr/>
            <p:nvPr/>
          </p:nvSpPr>
          <p:spPr>
            <a:xfrm>
              <a:off x="8255425" y="2780397"/>
              <a:ext cx="206970" cy="202331"/>
            </a:xfrm>
            <a:custGeom>
              <a:avLst/>
              <a:gdLst>
                <a:gd name="connsiteX0" fmla="*/ 206970 w 206970"/>
                <a:gd name="connsiteY0" fmla="*/ 168488 h 202331"/>
                <a:gd name="connsiteX1" fmla="*/ 188866 w 206970"/>
                <a:gd name="connsiteY1" fmla="*/ 154187 h 202331"/>
                <a:gd name="connsiteX2" fmla="*/ 17737 w 206970"/>
                <a:gd name="connsiteY2" fmla="*/ 13460 h 202331"/>
                <a:gd name="connsiteX3" fmla="*/ 0 w 206970"/>
                <a:gd name="connsiteY3" fmla="*/ 0 h 202331"/>
                <a:gd name="connsiteX4" fmla="*/ 856 w 206970"/>
                <a:gd name="connsiteY4" fmla="*/ 196008 h 202331"/>
                <a:gd name="connsiteX5" fmla="*/ 206970 w 206970"/>
                <a:gd name="connsiteY5" fmla="*/ 168488 h 20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70" h="202331">
                  <a:moveTo>
                    <a:pt x="206970" y="168488"/>
                  </a:moveTo>
                  <a:cubicBezTo>
                    <a:pt x="200976" y="163921"/>
                    <a:pt x="194738" y="159114"/>
                    <a:pt x="188866" y="154187"/>
                  </a:cubicBezTo>
                  <a:lnTo>
                    <a:pt x="17737" y="13460"/>
                  </a:lnTo>
                  <a:lnTo>
                    <a:pt x="0" y="0"/>
                  </a:lnTo>
                  <a:lnTo>
                    <a:pt x="856" y="196008"/>
                  </a:lnTo>
                  <a:cubicBezTo>
                    <a:pt x="58837" y="209709"/>
                    <a:pt x="134555" y="201416"/>
                    <a:pt x="206970" y="168488"/>
                  </a:cubicBezTo>
                  <a:close/>
                </a:path>
              </a:pathLst>
            </a:custGeom>
            <a:solidFill>
              <a:srgbClr val="E6E6E6"/>
            </a:solidFill>
            <a:ln w="121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31F5467-4AF8-4343-B424-480C034F6666}"/>
                </a:ext>
              </a:extLst>
            </p:cNvPr>
            <p:cNvSpPr/>
            <p:nvPr/>
          </p:nvSpPr>
          <p:spPr>
            <a:xfrm>
              <a:off x="8256281" y="2948885"/>
              <a:ext cx="219936" cy="74561"/>
            </a:xfrm>
            <a:custGeom>
              <a:avLst/>
              <a:gdLst>
                <a:gd name="connsiteX0" fmla="*/ 219936 w 219936"/>
                <a:gd name="connsiteY0" fmla="*/ 10215 h 74561"/>
                <a:gd name="connsiteX1" fmla="*/ 219936 w 219936"/>
                <a:gd name="connsiteY1" fmla="*/ 10215 h 74561"/>
                <a:gd name="connsiteX2" fmla="*/ 207704 w 219936"/>
                <a:gd name="connsiteY2" fmla="*/ 961 h 74561"/>
                <a:gd name="connsiteX3" fmla="*/ 206481 w 219936"/>
                <a:gd name="connsiteY3" fmla="*/ 0 h 74561"/>
                <a:gd name="connsiteX4" fmla="*/ 206481 w 219936"/>
                <a:gd name="connsiteY4" fmla="*/ 0 h 74561"/>
                <a:gd name="connsiteX5" fmla="*/ 0 w 219936"/>
                <a:gd name="connsiteY5" fmla="*/ 27520 h 74561"/>
                <a:gd name="connsiteX6" fmla="*/ 0 w 219936"/>
                <a:gd name="connsiteY6" fmla="*/ 61410 h 74561"/>
                <a:gd name="connsiteX7" fmla="*/ 12232 w 219936"/>
                <a:gd name="connsiteY7" fmla="*/ 71025 h 74561"/>
                <a:gd name="connsiteX8" fmla="*/ 12232 w 219936"/>
                <a:gd name="connsiteY8" fmla="*/ 71025 h 74561"/>
                <a:gd name="connsiteX9" fmla="*/ 219936 w 219936"/>
                <a:gd name="connsiteY9" fmla="*/ 10215 h 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936" h="74561">
                  <a:moveTo>
                    <a:pt x="219936" y="10215"/>
                  </a:moveTo>
                  <a:lnTo>
                    <a:pt x="219936" y="10215"/>
                  </a:lnTo>
                  <a:lnTo>
                    <a:pt x="207704" y="961"/>
                  </a:lnTo>
                  <a:lnTo>
                    <a:pt x="206481" y="0"/>
                  </a:lnTo>
                  <a:lnTo>
                    <a:pt x="206481" y="0"/>
                  </a:lnTo>
                  <a:cubicBezTo>
                    <a:pt x="133699" y="32928"/>
                    <a:pt x="57981" y="41221"/>
                    <a:pt x="0" y="27520"/>
                  </a:cubicBezTo>
                  <a:lnTo>
                    <a:pt x="0" y="61410"/>
                  </a:lnTo>
                  <a:lnTo>
                    <a:pt x="12232" y="71025"/>
                  </a:lnTo>
                  <a:lnTo>
                    <a:pt x="12232" y="71025"/>
                  </a:lnTo>
                  <a:cubicBezTo>
                    <a:pt x="79510" y="83403"/>
                    <a:pt x="146910" y="63333"/>
                    <a:pt x="219936" y="10215"/>
                  </a:cubicBezTo>
                  <a:close/>
                </a:path>
              </a:pathLst>
            </a:custGeom>
            <a:solidFill>
              <a:srgbClr val="B3B3B3"/>
            </a:solidFill>
            <a:ln w="121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26F024D-D89E-BB42-87F8-BFF41B8B9625}"/>
                </a:ext>
              </a:extLst>
            </p:cNvPr>
            <p:cNvSpPr/>
            <p:nvPr/>
          </p:nvSpPr>
          <p:spPr>
            <a:xfrm>
              <a:off x="8269247" y="2778595"/>
              <a:ext cx="427151" cy="393579"/>
            </a:xfrm>
            <a:custGeom>
              <a:avLst/>
              <a:gdLst>
                <a:gd name="connsiteX0" fmla="*/ 220793 w 427151"/>
                <a:gd name="connsiteY0" fmla="*/ 389133 h 393579"/>
                <a:gd name="connsiteX1" fmla="*/ 427151 w 427151"/>
                <a:gd name="connsiteY1" fmla="*/ 229898 h 393579"/>
                <a:gd name="connsiteX2" fmla="*/ 426540 w 427151"/>
                <a:gd name="connsiteY2" fmla="*/ 0 h 393579"/>
                <a:gd name="connsiteX3" fmla="*/ 408558 w 427151"/>
                <a:gd name="connsiteY3" fmla="*/ 13580 h 393579"/>
                <a:gd name="connsiteX4" fmla="*/ 238652 w 427151"/>
                <a:gd name="connsiteY4" fmla="*/ 155749 h 393579"/>
                <a:gd name="connsiteX5" fmla="*/ 206970 w 427151"/>
                <a:gd name="connsiteY5" fmla="*/ 180506 h 393579"/>
                <a:gd name="connsiteX6" fmla="*/ 0 w 427151"/>
                <a:gd name="connsiteY6" fmla="*/ 241435 h 393579"/>
                <a:gd name="connsiteX7" fmla="*/ 194983 w 427151"/>
                <a:gd name="connsiteY7" fmla="*/ 389253 h 393579"/>
                <a:gd name="connsiteX8" fmla="*/ 207826 w 427151"/>
                <a:gd name="connsiteY8" fmla="*/ 393579 h 393579"/>
                <a:gd name="connsiteX9" fmla="*/ 220793 w 427151"/>
                <a:gd name="connsiteY9" fmla="*/ 389133 h 39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51" h="393579">
                  <a:moveTo>
                    <a:pt x="220793" y="389133"/>
                  </a:moveTo>
                  <a:lnTo>
                    <a:pt x="427151" y="229898"/>
                  </a:lnTo>
                  <a:lnTo>
                    <a:pt x="426540" y="0"/>
                  </a:lnTo>
                  <a:lnTo>
                    <a:pt x="408558" y="13580"/>
                  </a:lnTo>
                  <a:lnTo>
                    <a:pt x="238652" y="155749"/>
                  </a:lnTo>
                  <a:cubicBezTo>
                    <a:pt x="227887" y="164642"/>
                    <a:pt x="217368" y="172934"/>
                    <a:pt x="206970" y="180506"/>
                  </a:cubicBezTo>
                  <a:cubicBezTo>
                    <a:pt x="133576" y="233624"/>
                    <a:pt x="66544" y="253693"/>
                    <a:pt x="0" y="241435"/>
                  </a:cubicBezTo>
                  <a:lnTo>
                    <a:pt x="194983" y="389253"/>
                  </a:lnTo>
                  <a:cubicBezTo>
                    <a:pt x="198655" y="392058"/>
                    <a:pt x="203174" y="393580"/>
                    <a:pt x="207826" y="393579"/>
                  </a:cubicBezTo>
                  <a:cubicBezTo>
                    <a:pt x="212541" y="393612"/>
                    <a:pt x="217123" y="392041"/>
                    <a:pt x="220793" y="389133"/>
                  </a:cubicBezTo>
                  <a:close/>
                </a:path>
              </a:pathLst>
            </a:custGeom>
            <a:solidFill>
              <a:srgbClr val="CB9707"/>
            </a:solidFill>
            <a:ln w="12171"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9994149B-07C6-9245-82A8-243B7DA57516}"/>
                </a:ext>
              </a:extLst>
            </p:cNvPr>
            <p:cNvSpPr/>
            <p:nvPr/>
          </p:nvSpPr>
          <p:spPr>
            <a:xfrm>
              <a:off x="8421661" y="2717425"/>
              <a:ext cx="100793" cy="99025"/>
            </a:xfrm>
            <a:custGeom>
              <a:avLst/>
              <a:gdLst>
                <a:gd name="connsiteX0" fmla="*/ 100794 w 100793"/>
                <a:gd name="connsiteY0" fmla="*/ 49513 h 99025"/>
                <a:gd name="connsiteX1" fmla="*/ 50397 w 100793"/>
                <a:gd name="connsiteY1" fmla="*/ 99026 h 99025"/>
                <a:gd name="connsiteX2" fmla="*/ 0 w 100793"/>
                <a:gd name="connsiteY2" fmla="*/ 49513 h 99025"/>
                <a:gd name="connsiteX3" fmla="*/ 50397 w 100793"/>
                <a:gd name="connsiteY3" fmla="*/ 0 h 99025"/>
                <a:gd name="connsiteX4" fmla="*/ 100794 w 100793"/>
                <a:gd name="connsiteY4" fmla="*/ 49513 h 99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93" h="99025">
                  <a:moveTo>
                    <a:pt x="100794" y="49513"/>
                  </a:moveTo>
                  <a:cubicBezTo>
                    <a:pt x="100794" y="76858"/>
                    <a:pt x="78230" y="99026"/>
                    <a:pt x="50397" y="99026"/>
                  </a:cubicBezTo>
                  <a:cubicBezTo>
                    <a:pt x="22563" y="99026"/>
                    <a:pt x="0" y="76858"/>
                    <a:pt x="0" y="49513"/>
                  </a:cubicBezTo>
                  <a:cubicBezTo>
                    <a:pt x="0" y="22168"/>
                    <a:pt x="22563" y="0"/>
                    <a:pt x="50397" y="0"/>
                  </a:cubicBezTo>
                  <a:cubicBezTo>
                    <a:pt x="78230" y="0"/>
                    <a:pt x="100794" y="22168"/>
                    <a:pt x="100794" y="49513"/>
                  </a:cubicBezTo>
                  <a:close/>
                </a:path>
              </a:pathLst>
            </a:custGeom>
            <a:solidFill>
              <a:srgbClr val="CB9707"/>
            </a:solidFill>
            <a:ln w="12171" cap="flat">
              <a:noFill/>
              <a:prstDash val="solid"/>
              <a:miter/>
            </a:ln>
          </p:spPr>
          <p:txBody>
            <a:bodyPr rtlCol="0" anchor="ctr"/>
            <a:lstStyle/>
            <a:p>
              <a:endParaRPr lang="en-US"/>
            </a:p>
          </p:txBody>
        </p:sp>
      </p:grpSp>
      <p:sp>
        <p:nvSpPr>
          <p:cNvPr id="65" name="TextBox 64">
            <a:extLst>
              <a:ext uri="{FF2B5EF4-FFF2-40B4-BE49-F238E27FC236}">
                <a16:creationId xmlns:a16="http://schemas.microsoft.com/office/drawing/2014/main" id="{8652E0D5-089E-8941-9980-C1C2345C1FBA}"/>
              </a:ext>
            </a:extLst>
          </p:cNvPr>
          <p:cNvSpPr txBox="1"/>
          <p:nvPr/>
        </p:nvSpPr>
        <p:spPr>
          <a:xfrm>
            <a:off x="1618722" y="2024766"/>
            <a:ext cx="336884" cy="662310"/>
          </a:xfrm>
          <a:prstGeom prst="rect">
            <a:avLst/>
          </a:prstGeom>
          <a:noFill/>
        </p:spPr>
        <p:txBody>
          <a:bodyPr wrap="square" lIns="0" tIns="0" rIns="0" bIns="0" rtlCol="0">
            <a:noAutofit/>
          </a:bodyPr>
          <a:lstStyle/>
          <a:p>
            <a:pPr defTabSz="457200" fontAlgn="auto">
              <a:spcBef>
                <a:spcPts val="0"/>
              </a:spcBef>
              <a:spcAft>
                <a:spcPts val="0"/>
              </a:spcAft>
            </a:pPr>
            <a:r>
              <a:rPr lang="en-US" sz="4200" b="1" dirty="0">
                <a:solidFill>
                  <a:srgbClr val="0094A8"/>
                </a:solidFill>
              </a:rPr>
              <a:t>1</a:t>
            </a:r>
          </a:p>
        </p:txBody>
      </p:sp>
      <p:sp>
        <p:nvSpPr>
          <p:cNvPr id="70" name="TextBox 69">
            <a:extLst>
              <a:ext uri="{FF2B5EF4-FFF2-40B4-BE49-F238E27FC236}">
                <a16:creationId xmlns:a16="http://schemas.microsoft.com/office/drawing/2014/main" id="{7CB97FFC-86ED-8D44-914C-DBE708B57480}"/>
              </a:ext>
            </a:extLst>
          </p:cNvPr>
          <p:cNvSpPr txBox="1"/>
          <p:nvPr/>
        </p:nvSpPr>
        <p:spPr>
          <a:xfrm>
            <a:off x="4608456" y="2764925"/>
            <a:ext cx="1296254" cy="677108"/>
          </a:xfrm>
          <a:prstGeom prst="rect">
            <a:avLst/>
          </a:prstGeom>
          <a:noFill/>
        </p:spPr>
        <p:txBody>
          <a:bodyPr wrap="square" lIns="0" tIns="0" rIns="0" bIns="0" rtlCol="0">
            <a:spAutoFit/>
          </a:bodyPr>
          <a:lstStyle/>
          <a:p>
            <a:pPr defTabSz="457200" fontAlgn="auto">
              <a:spcBef>
                <a:spcPts val="0"/>
              </a:spcBef>
              <a:spcAft>
                <a:spcPts val="0"/>
              </a:spcAft>
            </a:pPr>
            <a:r>
              <a:rPr lang="en-US" sz="2000" b="1" dirty="0">
                <a:solidFill>
                  <a:srgbClr val="6E3176"/>
                </a:solidFill>
              </a:rPr>
              <a:t>Building</a:t>
            </a:r>
          </a:p>
          <a:p>
            <a:pPr defTabSz="457200" fontAlgn="auto">
              <a:spcBef>
                <a:spcPts val="0"/>
              </a:spcBef>
              <a:spcAft>
                <a:spcPts val="0"/>
              </a:spcAft>
            </a:pPr>
            <a:r>
              <a:rPr lang="en-US" sz="1200" b="1" dirty="0"/>
              <a:t>ethical and resilient supply chains</a:t>
            </a:r>
          </a:p>
        </p:txBody>
      </p:sp>
      <p:sp>
        <p:nvSpPr>
          <p:cNvPr id="72" name="TextBox 71">
            <a:extLst>
              <a:ext uri="{FF2B5EF4-FFF2-40B4-BE49-F238E27FC236}">
                <a16:creationId xmlns:a16="http://schemas.microsoft.com/office/drawing/2014/main" id="{5B7D9700-4107-8A4F-9AA2-5F4E6E6E6CD0}"/>
              </a:ext>
            </a:extLst>
          </p:cNvPr>
          <p:cNvSpPr txBox="1"/>
          <p:nvPr/>
        </p:nvSpPr>
        <p:spPr>
          <a:xfrm>
            <a:off x="4420295" y="2024766"/>
            <a:ext cx="336884" cy="662310"/>
          </a:xfrm>
          <a:prstGeom prst="rect">
            <a:avLst/>
          </a:prstGeom>
          <a:noFill/>
        </p:spPr>
        <p:txBody>
          <a:bodyPr wrap="square" lIns="0" tIns="0" rIns="0" bIns="0" rtlCol="0">
            <a:noAutofit/>
          </a:bodyPr>
          <a:lstStyle/>
          <a:p>
            <a:pPr defTabSz="457200" fontAlgn="auto">
              <a:spcBef>
                <a:spcPts val="0"/>
              </a:spcBef>
              <a:spcAft>
                <a:spcPts val="0"/>
              </a:spcAft>
            </a:pPr>
            <a:r>
              <a:rPr lang="en-US" sz="4200" b="1" dirty="0">
                <a:solidFill>
                  <a:srgbClr val="6E3176"/>
                </a:solidFill>
              </a:rPr>
              <a:t>2</a:t>
            </a:r>
          </a:p>
        </p:txBody>
      </p:sp>
      <p:sp>
        <p:nvSpPr>
          <p:cNvPr id="73" name="TextBox 72">
            <a:extLst>
              <a:ext uri="{FF2B5EF4-FFF2-40B4-BE49-F238E27FC236}">
                <a16:creationId xmlns:a16="http://schemas.microsoft.com/office/drawing/2014/main" id="{D35BDBBF-B976-CE4D-A9A1-497D06B44DFF}"/>
              </a:ext>
            </a:extLst>
          </p:cNvPr>
          <p:cNvSpPr txBox="1"/>
          <p:nvPr/>
        </p:nvSpPr>
        <p:spPr>
          <a:xfrm>
            <a:off x="7422993" y="2764925"/>
            <a:ext cx="1296254" cy="492443"/>
          </a:xfrm>
          <a:prstGeom prst="rect">
            <a:avLst/>
          </a:prstGeom>
          <a:noFill/>
        </p:spPr>
        <p:txBody>
          <a:bodyPr wrap="square" lIns="0" tIns="0" rIns="0" bIns="0" rtlCol="0">
            <a:spAutoFit/>
          </a:bodyPr>
          <a:lstStyle/>
          <a:p>
            <a:pPr defTabSz="457200" fontAlgn="auto">
              <a:spcBef>
                <a:spcPts val="0"/>
              </a:spcBef>
              <a:spcAft>
                <a:spcPts val="0"/>
              </a:spcAft>
            </a:pPr>
            <a:r>
              <a:rPr lang="en-US" sz="2000" b="1" dirty="0">
                <a:solidFill>
                  <a:srgbClr val="D4441B"/>
                </a:solidFill>
              </a:rPr>
              <a:t>Delivering</a:t>
            </a:r>
          </a:p>
          <a:p>
            <a:pPr defTabSz="457200" fontAlgn="auto">
              <a:spcBef>
                <a:spcPts val="0"/>
              </a:spcBef>
              <a:spcAft>
                <a:spcPts val="0"/>
              </a:spcAft>
            </a:pPr>
            <a:r>
              <a:rPr lang="en-US" sz="1200" b="1" dirty="0"/>
              <a:t>zero carbon</a:t>
            </a:r>
          </a:p>
        </p:txBody>
      </p:sp>
      <p:sp>
        <p:nvSpPr>
          <p:cNvPr id="75" name="TextBox 74">
            <a:extLst>
              <a:ext uri="{FF2B5EF4-FFF2-40B4-BE49-F238E27FC236}">
                <a16:creationId xmlns:a16="http://schemas.microsoft.com/office/drawing/2014/main" id="{86CF8D14-9F8C-2342-801F-D537D8C0FB0F}"/>
              </a:ext>
            </a:extLst>
          </p:cNvPr>
          <p:cNvSpPr txBox="1"/>
          <p:nvPr/>
        </p:nvSpPr>
        <p:spPr>
          <a:xfrm>
            <a:off x="7241167" y="2024766"/>
            <a:ext cx="336884" cy="662310"/>
          </a:xfrm>
          <a:prstGeom prst="rect">
            <a:avLst/>
          </a:prstGeom>
          <a:noFill/>
        </p:spPr>
        <p:txBody>
          <a:bodyPr wrap="square" lIns="0" tIns="0" rIns="0" bIns="0" rtlCol="0">
            <a:noAutofit/>
          </a:bodyPr>
          <a:lstStyle/>
          <a:p>
            <a:pPr defTabSz="457200" fontAlgn="auto">
              <a:spcBef>
                <a:spcPts val="0"/>
              </a:spcBef>
              <a:spcAft>
                <a:spcPts val="0"/>
              </a:spcAft>
            </a:pPr>
            <a:r>
              <a:rPr lang="en-US" sz="4200" b="1" dirty="0">
                <a:solidFill>
                  <a:srgbClr val="D4441B"/>
                </a:solidFill>
              </a:rPr>
              <a:t>3</a:t>
            </a:r>
          </a:p>
        </p:txBody>
      </p:sp>
      <p:sp>
        <p:nvSpPr>
          <p:cNvPr id="76" name="TextBox 75">
            <a:extLst>
              <a:ext uri="{FF2B5EF4-FFF2-40B4-BE49-F238E27FC236}">
                <a16:creationId xmlns:a16="http://schemas.microsoft.com/office/drawing/2014/main" id="{E3428410-A9CA-5C40-8B6E-2EFDEEA13616}"/>
              </a:ext>
            </a:extLst>
          </p:cNvPr>
          <p:cNvSpPr txBox="1"/>
          <p:nvPr/>
        </p:nvSpPr>
        <p:spPr>
          <a:xfrm>
            <a:off x="10113933" y="2764925"/>
            <a:ext cx="1296254" cy="492443"/>
          </a:xfrm>
          <a:prstGeom prst="rect">
            <a:avLst/>
          </a:prstGeom>
          <a:noFill/>
        </p:spPr>
        <p:txBody>
          <a:bodyPr wrap="square" lIns="0" tIns="0" rIns="0" bIns="0" rtlCol="0">
            <a:spAutoFit/>
          </a:bodyPr>
          <a:lstStyle/>
          <a:p>
            <a:pPr defTabSz="457200" fontAlgn="auto">
              <a:spcBef>
                <a:spcPts val="0"/>
              </a:spcBef>
              <a:spcAft>
                <a:spcPts val="0"/>
              </a:spcAft>
            </a:pPr>
            <a:r>
              <a:rPr lang="en-US" sz="2000" b="1" dirty="0">
                <a:solidFill>
                  <a:srgbClr val="CB9707"/>
                </a:solidFill>
              </a:rPr>
              <a:t>Promoting</a:t>
            </a:r>
          </a:p>
          <a:p>
            <a:pPr defTabSz="457200" fontAlgn="auto">
              <a:spcBef>
                <a:spcPts val="0"/>
              </a:spcBef>
              <a:spcAft>
                <a:spcPts val="0"/>
              </a:spcAft>
            </a:pPr>
            <a:r>
              <a:rPr lang="en-US" sz="1200" b="1" dirty="0"/>
              <a:t>wellbeing</a:t>
            </a:r>
          </a:p>
        </p:txBody>
      </p:sp>
      <p:sp>
        <p:nvSpPr>
          <p:cNvPr id="78" name="TextBox 77">
            <a:extLst>
              <a:ext uri="{FF2B5EF4-FFF2-40B4-BE49-F238E27FC236}">
                <a16:creationId xmlns:a16="http://schemas.microsoft.com/office/drawing/2014/main" id="{929DB504-C3F9-7A4C-932A-0AE95323C4F4}"/>
              </a:ext>
            </a:extLst>
          </p:cNvPr>
          <p:cNvSpPr txBox="1"/>
          <p:nvPr/>
        </p:nvSpPr>
        <p:spPr>
          <a:xfrm>
            <a:off x="9913703" y="2024766"/>
            <a:ext cx="336884" cy="662310"/>
          </a:xfrm>
          <a:prstGeom prst="rect">
            <a:avLst/>
          </a:prstGeom>
          <a:noFill/>
        </p:spPr>
        <p:txBody>
          <a:bodyPr wrap="square" lIns="0" tIns="0" rIns="0" bIns="0" rtlCol="0">
            <a:noAutofit/>
          </a:bodyPr>
          <a:lstStyle/>
          <a:p>
            <a:pPr defTabSz="457200" fontAlgn="auto">
              <a:spcBef>
                <a:spcPts val="0"/>
              </a:spcBef>
              <a:spcAft>
                <a:spcPts val="0"/>
              </a:spcAft>
            </a:pPr>
            <a:r>
              <a:rPr lang="en-US" sz="4200" b="1" dirty="0">
                <a:solidFill>
                  <a:srgbClr val="CB9707"/>
                </a:solidFill>
              </a:rPr>
              <a:t>4</a:t>
            </a:r>
          </a:p>
        </p:txBody>
      </p:sp>
      <p:pic>
        <p:nvPicPr>
          <p:cNvPr id="67" name="Graphic 66">
            <a:extLst>
              <a:ext uri="{FF2B5EF4-FFF2-40B4-BE49-F238E27FC236}">
                <a16:creationId xmlns:a16="http://schemas.microsoft.com/office/drawing/2014/main" id="{D24336B6-21B0-794F-BDF1-694B408F9A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89171" y="2059782"/>
            <a:ext cx="473804" cy="473804"/>
          </a:xfrm>
          <a:prstGeom prst="rect">
            <a:avLst/>
          </a:prstGeom>
        </p:spPr>
      </p:pic>
      <p:pic>
        <p:nvPicPr>
          <p:cNvPr id="80" name="Graphic 79">
            <a:extLst>
              <a:ext uri="{FF2B5EF4-FFF2-40B4-BE49-F238E27FC236}">
                <a16:creationId xmlns:a16="http://schemas.microsoft.com/office/drawing/2014/main" id="{9FAB7A36-7728-C94A-A84A-C9301FBBAA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12779" y="2078679"/>
            <a:ext cx="458826" cy="458826"/>
          </a:xfrm>
          <a:prstGeom prst="rect">
            <a:avLst/>
          </a:prstGeom>
        </p:spPr>
      </p:pic>
      <p:pic>
        <p:nvPicPr>
          <p:cNvPr id="82" name="Graphic 81">
            <a:extLst>
              <a:ext uri="{FF2B5EF4-FFF2-40B4-BE49-F238E27FC236}">
                <a16:creationId xmlns:a16="http://schemas.microsoft.com/office/drawing/2014/main" id="{4FF01B7A-45DA-3644-BFAF-483C0BFE64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63293" y="2104379"/>
            <a:ext cx="446192" cy="430257"/>
          </a:xfrm>
          <a:prstGeom prst="rect">
            <a:avLst/>
          </a:prstGeom>
        </p:spPr>
      </p:pic>
      <p:pic>
        <p:nvPicPr>
          <p:cNvPr id="84" name="Graphic 83">
            <a:extLst>
              <a:ext uri="{FF2B5EF4-FFF2-40B4-BE49-F238E27FC236}">
                <a16:creationId xmlns:a16="http://schemas.microsoft.com/office/drawing/2014/main" id="{B394A6C8-8EC5-4344-ADDC-DD29C16E9E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55074" y="2065340"/>
            <a:ext cx="357414" cy="487383"/>
          </a:xfrm>
          <a:prstGeom prst="rect">
            <a:avLst/>
          </a:prstGeom>
        </p:spPr>
      </p:pic>
      <p:cxnSp>
        <p:nvCxnSpPr>
          <p:cNvPr id="86" name="Straight Connector 85">
            <a:extLst>
              <a:ext uri="{FF2B5EF4-FFF2-40B4-BE49-F238E27FC236}">
                <a16:creationId xmlns:a16="http://schemas.microsoft.com/office/drawing/2014/main" id="{1A0BD43F-250C-8A43-A544-1CD61F3A7761}"/>
              </a:ext>
            </a:extLst>
          </p:cNvPr>
          <p:cNvCxnSpPr>
            <a:cxnSpLocks/>
          </p:cNvCxnSpPr>
          <p:nvPr/>
        </p:nvCxnSpPr>
        <p:spPr>
          <a:xfrm>
            <a:off x="4455301" y="2660536"/>
            <a:ext cx="0" cy="3877426"/>
          </a:xfrm>
          <a:prstGeom prst="line">
            <a:avLst/>
          </a:prstGeom>
          <a:ln w="25400">
            <a:solidFill>
              <a:srgbClr val="6E317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D609424-BB76-D346-B823-138859FF281D}"/>
              </a:ext>
            </a:extLst>
          </p:cNvPr>
          <p:cNvCxnSpPr>
            <a:cxnSpLocks/>
          </p:cNvCxnSpPr>
          <p:nvPr/>
        </p:nvCxnSpPr>
        <p:spPr>
          <a:xfrm>
            <a:off x="7276276" y="2660397"/>
            <a:ext cx="0" cy="3877565"/>
          </a:xfrm>
          <a:prstGeom prst="line">
            <a:avLst/>
          </a:prstGeom>
          <a:ln w="25400">
            <a:solidFill>
              <a:srgbClr val="D4441B"/>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16D8FE0-12DC-0C4A-845C-A1D1BADB579F}"/>
              </a:ext>
            </a:extLst>
          </p:cNvPr>
          <p:cNvCxnSpPr>
            <a:cxnSpLocks/>
          </p:cNvCxnSpPr>
          <p:nvPr/>
        </p:nvCxnSpPr>
        <p:spPr>
          <a:xfrm>
            <a:off x="9934903" y="2660397"/>
            <a:ext cx="0" cy="3877565"/>
          </a:xfrm>
          <a:prstGeom prst="line">
            <a:avLst/>
          </a:prstGeom>
          <a:ln w="25400">
            <a:solidFill>
              <a:srgbClr val="CB9707"/>
            </a:solidFill>
          </a:ln>
        </p:spPr>
        <p:style>
          <a:lnRef idx="1">
            <a:schemeClr val="accent1"/>
          </a:lnRef>
          <a:fillRef idx="0">
            <a:schemeClr val="accent1"/>
          </a:fillRef>
          <a:effectRef idx="0">
            <a:schemeClr val="accent1"/>
          </a:effectRef>
          <a:fontRef idx="minor">
            <a:schemeClr val="tx1"/>
          </a:fontRef>
        </p:style>
      </p:cxnSp>
      <p:sp>
        <p:nvSpPr>
          <p:cNvPr id="6" name="Triangle 5">
            <a:extLst>
              <a:ext uri="{FF2B5EF4-FFF2-40B4-BE49-F238E27FC236}">
                <a16:creationId xmlns:a16="http://schemas.microsoft.com/office/drawing/2014/main" id="{249816AD-FC2B-4438-4D29-6F230C033166}"/>
              </a:ext>
            </a:extLst>
          </p:cNvPr>
          <p:cNvSpPr/>
          <p:nvPr/>
        </p:nvSpPr>
        <p:spPr>
          <a:xfrm rot="5400000">
            <a:off x="1650643" y="3680361"/>
            <a:ext cx="144281" cy="107672"/>
          </a:xfrm>
          <a:prstGeom prst="triangle">
            <a:avLst/>
          </a:prstGeom>
          <a:solidFill>
            <a:srgbClr val="0094A8"/>
          </a:solidFill>
          <a:ln>
            <a:noFill/>
          </a:ln>
          <a:effectLst>
            <a:softEdge rad="6633"/>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16" name="TextBox 15">
            <a:extLst>
              <a:ext uri="{FF2B5EF4-FFF2-40B4-BE49-F238E27FC236}">
                <a16:creationId xmlns:a16="http://schemas.microsoft.com/office/drawing/2014/main" id="{8446A08B-65CB-DA89-C1D1-B4B6D84F0051}"/>
              </a:ext>
            </a:extLst>
          </p:cNvPr>
          <p:cNvSpPr txBox="1"/>
          <p:nvPr/>
        </p:nvSpPr>
        <p:spPr>
          <a:xfrm>
            <a:off x="1813300" y="5461785"/>
            <a:ext cx="1600896" cy="400110"/>
          </a:xfrm>
          <a:prstGeom prst="rect">
            <a:avLst/>
          </a:prstGeom>
          <a:noFill/>
        </p:spPr>
        <p:txBody>
          <a:bodyPr wrap="square" lIns="0" tIns="0" rIns="0" bIns="0" rtlCol="0">
            <a:spAutoFit/>
          </a:bodyPr>
          <a:lstStyle/>
          <a:p>
            <a:r>
              <a:rPr lang="en-US" sz="1400" b="1" dirty="0">
                <a:solidFill>
                  <a:srgbClr val="0094A8"/>
                </a:solidFill>
              </a:rPr>
              <a:t>2,849</a:t>
            </a:r>
          </a:p>
          <a:p>
            <a:r>
              <a:rPr lang="en-US" sz="1200" dirty="0"/>
              <a:t>Work placements</a:t>
            </a:r>
          </a:p>
        </p:txBody>
      </p:sp>
      <p:sp>
        <p:nvSpPr>
          <p:cNvPr id="27" name="Triangle 26">
            <a:extLst>
              <a:ext uri="{FF2B5EF4-FFF2-40B4-BE49-F238E27FC236}">
                <a16:creationId xmlns:a16="http://schemas.microsoft.com/office/drawing/2014/main" id="{A73767FF-BCAF-9DA4-202C-93D29E6501F5}"/>
              </a:ext>
            </a:extLst>
          </p:cNvPr>
          <p:cNvSpPr/>
          <p:nvPr/>
        </p:nvSpPr>
        <p:spPr>
          <a:xfrm rot="5400000">
            <a:off x="1650643" y="5516531"/>
            <a:ext cx="144281" cy="107672"/>
          </a:xfrm>
          <a:prstGeom prst="triangle">
            <a:avLst/>
          </a:prstGeom>
          <a:solidFill>
            <a:srgbClr val="0094A8"/>
          </a:solidFill>
          <a:ln>
            <a:noFill/>
          </a:ln>
          <a:effectLst>
            <a:softEdge rad="6633"/>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28" name="TextBox 27">
            <a:extLst>
              <a:ext uri="{FF2B5EF4-FFF2-40B4-BE49-F238E27FC236}">
                <a16:creationId xmlns:a16="http://schemas.microsoft.com/office/drawing/2014/main" id="{11D52D59-F1B2-4469-EC76-34A8ACA5E64E}"/>
              </a:ext>
            </a:extLst>
          </p:cNvPr>
          <p:cNvSpPr txBox="1"/>
          <p:nvPr/>
        </p:nvSpPr>
        <p:spPr>
          <a:xfrm>
            <a:off x="1813300" y="6100629"/>
            <a:ext cx="2029189" cy="400110"/>
          </a:xfrm>
          <a:prstGeom prst="rect">
            <a:avLst/>
          </a:prstGeom>
          <a:noFill/>
        </p:spPr>
        <p:txBody>
          <a:bodyPr wrap="square" lIns="0" tIns="0" rIns="0" bIns="0" rtlCol="0">
            <a:spAutoFit/>
          </a:bodyPr>
          <a:lstStyle/>
          <a:p>
            <a:r>
              <a:rPr lang="en-US" sz="1400" b="1" dirty="0">
                <a:solidFill>
                  <a:srgbClr val="0094A8"/>
                </a:solidFill>
              </a:rPr>
              <a:t>1,315</a:t>
            </a:r>
          </a:p>
          <a:p>
            <a:r>
              <a:rPr lang="en-US" sz="1200" dirty="0"/>
              <a:t>Digital inclusion initiatives </a:t>
            </a:r>
          </a:p>
        </p:txBody>
      </p:sp>
      <p:sp>
        <p:nvSpPr>
          <p:cNvPr id="29" name="Triangle 28">
            <a:extLst>
              <a:ext uri="{FF2B5EF4-FFF2-40B4-BE49-F238E27FC236}">
                <a16:creationId xmlns:a16="http://schemas.microsoft.com/office/drawing/2014/main" id="{379077B1-C373-2395-0C85-AB13CFA385CD}"/>
              </a:ext>
            </a:extLst>
          </p:cNvPr>
          <p:cNvSpPr/>
          <p:nvPr/>
        </p:nvSpPr>
        <p:spPr>
          <a:xfrm rot="5400000">
            <a:off x="1650643" y="6157944"/>
            <a:ext cx="144281" cy="107672"/>
          </a:xfrm>
          <a:prstGeom prst="triangle">
            <a:avLst/>
          </a:prstGeom>
          <a:solidFill>
            <a:srgbClr val="0094A8"/>
          </a:solidFill>
          <a:ln>
            <a:noFill/>
          </a:ln>
          <a:effectLst>
            <a:softEdge rad="6633"/>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45" name="TextBox 44">
            <a:extLst>
              <a:ext uri="{FF2B5EF4-FFF2-40B4-BE49-F238E27FC236}">
                <a16:creationId xmlns:a16="http://schemas.microsoft.com/office/drawing/2014/main" id="{1E3C42AC-1CEE-73AC-A7D1-6D47E964BE52}"/>
              </a:ext>
            </a:extLst>
          </p:cNvPr>
          <p:cNvSpPr txBox="1"/>
          <p:nvPr/>
        </p:nvSpPr>
        <p:spPr>
          <a:xfrm>
            <a:off x="1813300" y="4638276"/>
            <a:ext cx="1600896" cy="584775"/>
          </a:xfrm>
          <a:prstGeom prst="rect">
            <a:avLst/>
          </a:prstGeom>
          <a:noFill/>
        </p:spPr>
        <p:txBody>
          <a:bodyPr wrap="square" lIns="0" tIns="0" rIns="0" bIns="0" rtlCol="0">
            <a:spAutoFit/>
          </a:bodyPr>
          <a:lstStyle/>
          <a:p>
            <a:r>
              <a:rPr lang="en-US" sz="1400" b="1" dirty="0">
                <a:solidFill>
                  <a:srgbClr val="0094A8"/>
                </a:solidFill>
              </a:rPr>
              <a:t>6,556 hours</a:t>
            </a:r>
          </a:p>
          <a:p>
            <a:r>
              <a:rPr lang="en-US" sz="1200" dirty="0"/>
              <a:t>Skills development and education attainment</a:t>
            </a:r>
          </a:p>
        </p:txBody>
      </p:sp>
      <p:sp>
        <p:nvSpPr>
          <p:cNvPr id="48" name="Triangle 47">
            <a:extLst>
              <a:ext uri="{FF2B5EF4-FFF2-40B4-BE49-F238E27FC236}">
                <a16:creationId xmlns:a16="http://schemas.microsoft.com/office/drawing/2014/main" id="{3BDE3441-A17C-AE13-A44E-F330519214D9}"/>
              </a:ext>
            </a:extLst>
          </p:cNvPr>
          <p:cNvSpPr/>
          <p:nvPr/>
        </p:nvSpPr>
        <p:spPr>
          <a:xfrm rot="5400000">
            <a:off x="1650643" y="4681432"/>
            <a:ext cx="144281" cy="107672"/>
          </a:xfrm>
          <a:prstGeom prst="triangle">
            <a:avLst/>
          </a:prstGeom>
          <a:solidFill>
            <a:srgbClr val="0094A8"/>
          </a:solidFill>
          <a:ln>
            <a:noFill/>
          </a:ln>
          <a:effectLst>
            <a:softEdge rad="6633"/>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53" name="TextBox 52">
            <a:extLst>
              <a:ext uri="{FF2B5EF4-FFF2-40B4-BE49-F238E27FC236}">
                <a16:creationId xmlns:a16="http://schemas.microsoft.com/office/drawing/2014/main" id="{7BF71608-FA46-16FF-46B2-4D005D0C1919}"/>
              </a:ext>
            </a:extLst>
          </p:cNvPr>
          <p:cNvSpPr txBox="1"/>
          <p:nvPr/>
        </p:nvSpPr>
        <p:spPr>
          <a:xfrm>
            <a:off x="1813300" y="3630101"/>
            <a:ext cx="1705913" cy="769441"/>
          </a:xfrm>
          <a:prstGeom prst="rect">
            <a:avLst/>
          </a:prstGeom>
          <a:noFill/>
        </p:spPr>
        <p:txBody>
          <a:bodyPr wrap="square" lIns="0" tIns="0" rIns="0" bIns="0">
            <a:spAutoFit/>
          </a:bodyPr>
          <a:lstStyle/>
          <a:p>
            <a:r>
              <a:rPr lang="en-US" sz="1400" b="1" dirty="0">
                <a:solidFill>
                  <a:srgbClr val="0094A8"/>
                </a:solidFill>
              </a:rPr>
              <a:t>+ 3.500 people</a:t>
            </a:r>
            <a:br>
              <a:rPr lang="en-US" sz="1400" b="1" dirty="0">
                <a:solidFill>
                  <a:srgbClr val="0094A8"/>
                </a:solidFill>
              </a:rPr>
            </a:br>
            <a:r>
              <a:rPr lang="en-US" sz="1200" dirty="0"/>
              <a:t>Paid employment opportunities for people</a:t>
            </a:r>
            <a:br>
              <a:rPr lang="en-US" sz="1200" dirty="0"/>
            </a:br>
            <a:r>
              <a:rPr lang="en-US" sz="1200" dirty="0"/>
              <a:t>who are disadvantaged</a:t>
            </a:r>
            <a:endParaRPr lang="en-GB" sz="1200" dirty="0"/>
          </a:p>
        </p:txBody>
      </p:sp>
      <p:sp>
        <p:nvSpPr>
          <p:cNvPr id="39" name="TextBox 38">
            <a:extLst>
              <a:ext uri="{FF2B5EF4-FFF2-40B4-BE49-F238E27FC236}">
                <a16:creationId xmlns:a16="http://schemas.microsoft.com/office/drawing/2014/main" id="{6EA75AB0-CFD1-1932-1838-D5E3CEFB9110}"/>
              </a:ext>
            </a:extLst>
          </p:cNvPr>
          <p:cNvSpPr txBox="1"/>
          <p:nvPr/>
        </p:nvSpPr>
        <p:spPr>
          <a:xfrm>
            <a:off x="4608455" y="3630101"/>
            <a:ext cx="2096321" cy="584775"/>
          </a:xfrm>
          <a:prstGeom prst="rect">
            <a:avLst/>
          </a:prstGeom>
          <a:noFill/>
        </p:spPr>
        <p:txBody>
          <a:bodyPr wrap="square" lIns="0" tIns="0" rIns="0" bIns="0" rtlCol="0">
            <a:spAutoFit/>
          </a:bodyPr>
          <a:lstStyle/>
          <a:p>
            <a:r>
              <a:rPr lang="en-US" sz="1400" b="1" dirty="0">
                <a:solidFill>
                  <a:schemeClr val="accent4"/>
                </a:solidFill>
              </a:rPr>
              <a:t>79</a:t>
            </a:r>
          </a:p>
          <a:p>
            <a:r>
              <a:rPr lang="en-US" sz="1200" dirty="0"/>
              <a:t>Inclusion of social enterprises in the supply chain</a:t>
            </a:r>
          </a:p>
        </p:txBody>
      </p:sp>
      <p:sp>
        <p:nvSpPr>
          <p:cNvPr id="42" name="TextBox 41">
            <a:extLst>
              <a:ext uri="{FF2B5EF4-FFF2-40B4-BE49-F238E27FC236}">
                <a16:creationId xmlns:a16="http://schemas.microsoft.com/office/drawing/2014/main" id="{F4BD5C00-126F-9F5E-3002-C1847DF0090D}"/>
              </a:ext>
            </a:extLst>
          </p:cNvPr>
          <p:cNvSpPr txBox="1"/>
          <p:nvPr/>
        </p:nvSpPr>
        <p:spPr>
          <a:xfrm>
            <a:off x="4608455" y="4289124"/>
            <a:ext cx="1901859" cy="584775"/>
          </a:xfrm>
          <a:prstGeom prst="rect">
            <a:avLst/>
          </a:prstGeom>
          <a:noFill/>
        </p:spPr>
        <p:txBody>
          <a:bodyPr wrap="square" lIns="0" tIns="0" rIns="0" bIns="0" rtlCol="0">
            <a:spAutoFit/>
          </a:bodyPr>
          <a:lstStyle/>
          <a:p>
            <a:r>
              <a:rPr lang="en-US" sz="1400" b="1" dirty="0">
                <a:solidFill>
                  <a:schemeClr val="accent4"/>
                </a:solidFill>
              </a:rPr>
              <a:t>41</a:t>
            </a:r>
            <a:br>
              <a:rPr lang="en-US" sz="1400" b="1" dirty="0">
                <a:solidFill>
                  <a:schemeClr val="accent4"/>
                </a:solidFill>
              </a:rPr>
            </a:br>
            <a:r>
              <a:rPr lang="en-US" sz="1200" dirty="0"/>
              <a:t>Inclusion of micro enterprises in the supply chain</a:t>
            </a:r>
          </a:p>
        </p:txBody>
      </p:sp>
      <p:sp>
        <p:nvSpPr>
          <p:cNvPr id="60" name="TextBox 59">
            <a:extLst>
              <a:ext uri="{FF2B5EF4-FFF2-40B4-BE49-F238E27FC236}">
                <a16:creationId xmlns:a16="http://schemas.microsoft.com/office/drawing/2014/main" id="{4FDB9DF5-9F12-15A3-69F4-C54E7552917E}"/>
              </a:ext>
            </a:extLst>
          </p:cNvPr>
          <p:cNvSpPr txBox="1"/>
          <p:nvPr/>
        </p:nvSpPr>
        <p:spPr>
          <a:xfrm>
            <a:off x="4608455" y="5107886"/>
            <a:ext cx="2301796" cy="584775"/>
          </a:xfrm>
          <a:prstGeom prst="rect">
            <a:avLst/>
          </a:prstGeom>
          <a:noFill/>
        </p:spPr>
        <p:txBody>
          <a:bodyPr wrap="square" lIns="0" tIns="0" rIns="0" bIns="0" rtlCol="0">
            <a:spAutoFit/>
          </a:bodyPr>
          <a:lstStyle/>
          <a:p>
            <a:r>
              <a:rPr lang="en-US" sz="1400" b="1" dirty="0">
                <a:solidFill>
                  <a:schemeClr val="accent4"/>
                </a:solidFill>
              </a:rPr>
              <a:t>90 hours</a:t>
            </a:r>
            <a:br>
              <a:rPr lang="en-US" sz="1400" b="1" dirty="0">
                <a:solidFill>
                  <a:schemeClr val="accent4"/>
                </a:solidFill>
              </a:rPr>
            </a:br>
            <a:r>
              <a:rPr lang="en-US" sz="1200" dirty="0"/>
              <a:t>Modern slavery training for employees working on the contract</a:t>
            </a:r>
          </a:p>
        </p:txBody>
      </p:sp>
      <p:sp>
        <p:nvSpPr>
          <p:cNvPr id="62" name="TextBox 61">
            <a:extLst>
              <a:ext uri="{FF2B5EF4-FFF2-40B4-BE49-F238E27FC236}">
                <a16:creationId xmlns:a16="http://schemas.microsoft.com/office/drawing/2014/main" id="{72B157C7-A1F1-4E0F-7EF5-14683B52EBF0}"/>
              </a:ext>
            </a:extLst>
          </p:cNvPr>
          <p:cNvSpPr txBox="1"/>
          <p:nvPr/>
        </p:nvSpPr>
        <p:spPr>
          <a:xfrm>
            <a:off x="4608455" y="5913605"/>
            <a:ext cx="1901859" cy="584775"/>
          </a:xfrm>
          <a:prstGeom prst="rect">
            <a:avLst/>
          </a:prstGeom>
          <a:noFill/>
        </p:spPr>
        <p:txBody>
          <a:bodyPr wrap="square" lIns="0" tIns="0" rIns="0" bIns="0" rtlCol="0">
            <a:spAutoFit/>
          </a:bodyPr>
          <a:lstStyle/>
          <a:p>
            <a:r>
              <a:rPr lang="en-US" sz="1400" b="1" dirty="0">
                <a:solidFill>
                  <a:schemeClr val="accent4"/>
                </a:solidFill>
              </a:rPr>
              <a:t>3 contracts</a:t>
            </a:r>
            <a:br>
              <a:rPr lang="en-US" sz="1400" b="1" dirty="0">
                <a:solidFill>
                  <a:schemeClr val="accent4"/>
                </a:solidFill>
              </a:rPr>
            </a:br>
            <a:r>
              <a:rPr lang="en-US" sz="1200" dirty="0"/>
              <a:t>Use of Modern Slavery Assessment Tool</a:t>
            </a:r>
          </a:p>
        </p:txBody>
      </p:sp>
      <p:sp>
        <p:nvSpPr>
          <p:cNvPr id="91" name="TextBox 90">
            <a:extLst>
              <a:ext uri="{FF2B5EF4-FFF2-40B4-BE49-F238E27FC236}">
                <a16:creationId xmlns:a16="http://schemas.microsoft.com/office/drawing/2014/main" id="{ABA5F88A-121D-457B-A08B-29E1B7152C41}"/>
              </a:ext>
            </a:extLst>
          </p:cNvPr>
          <p:cNvSpPr txBox="1"/>
          <p:nvPr/>
        </p:nvSpPr>
        <p:spPr>
          <a:xfrm>
            <a:off x="7422993" y="3630101"/>
            <a:ext cx="1225084" cy="584775"/>
          </a:xfrm>
          <a:prstGeom prst="rect">
            <a:avLst/>
          </a:prstGeom>
          <a:noFill/>
        </p:spPr>
        <p:txBody>
          <a:bodyPr wrap="square" lIns="0" tIns="0" rIns="0" bIns="0" rtlCol="0">
            <a:spAutoFit/>
          </a:bodyPr>
          <a:lstStyle/>
          <a:p>
            <a:pPr>
              <a:spcBef>
                <a:spcPts val="300"/>
              </a:spcBef>
            </a:pPr>
            <a:r>
              <a:rPr lang="en-US" sz="1400" b="1" dirty="0">
                <a:solidFill>
                  <a:schemeClr val="accent2"/>
                </a:solidFill>
              </a:rPr>
              <a:t>3,578 </a:t>
            </a:r>
            <a:r>
              <a:rPr lang="en-US" sz="1400" dirty="0">
                <a:solidFill>
                  <a:schemeClr val="accent2"/>
                </a:solidFill>
              </a:rPr>
              <a:t>hours</a:t>
            </a:r>
          </a:p>
          <a:p>
            <a:r>
              <a:rPr lang="en-US" sz="1200" dirty="0"/>
              <a:t>Environmental initiatives</a:t>
            </a:r>
          </a:p>
        </p:txBody>
      </p:sp>
      <p:sp>
        <p:nvSpPr>
          <p:cNvPr id="92" name="TextBox 91">
            <a:extLst>
              <a:ext uri="{FF2B5EF4-FFF2-40B4-BE49-F238E27FC236}">
                <a16:creationId xmlns:a16="http://schemas.microsoft.com/office/drawing/2014/main" id="{BC84D988-9D42-E9F6-FEFF-F7E76741FBF1}"/>
              </a:ext>
            </a:extLst>
          </p:cNvPr>
          <p:cNvSpPr txBox="1"/>
          <p:nvPr/>
        </p:nvSpPr>
        <p:spPr>
          <a:xfrm>
            <a:off x="9844548" y="4048432"/>
            <a:ext cx="0" cy="0"/>
          </a:xfrm>
          <a:prstGeom prst="rect">
            <a:avLst/>
          </a:prstGeom>
          <a:noFill/>
        </p:spPr>
        <p:txBody>
          <a:bodyPr wrap="none" rtlCol="0">
            <a:noAutofit/>
          </a:bodyPr>
          <a:lstStyle/>
          <a:p>
            <a:pPr algn="l">
              <a:lnSpc>
                <a:spcPct val="90000"/>
              </a:lnSpc>
              <a:spcAft>
                <a:spcPts val="600"/>
              </a:spcAft>
            </a:pPr>
            <a:endParaRPr lang="en-US" dirty="0">
              <a:solidFill>
                <a:schemeClr val="tx2"/>
              </a:solidFill>
            </a:endParaRPr>
          </a:p>
        </p:txBody>
      </p:sp>
      <p:sp>
        <p:nvSpPr>
          <p:cNvPr id="3" name="Triangle 2">
            <a:extLst>
              <a:ext uri="{FF2B5EF4-FFF2-40B4-BE49-F238E27FC236}">
                <a16:creationId xmlns:a16="http://schemas.microsoft.com/office/drawing/2014/main" id="{977CB0DF-BFFB-01FA-DD5A-5F9614C50B25}"/>
              </a:ext>
            </a:extLst>
          </p:cNvPr>
          <p:cNvSpPr/>
          <p:nvPr/>
        </p:nvSpPr>
        <p:spPr>
          <a:xfrm rot="5400000">
            <a:off x="4448887" y="3661639"/>
            <a:ext cx="144000" cy="108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4" name="Triangle 3">
            <a:extLst>
              <a:ext uri="{FF2B5EF4-FFF2-40B4-BE49-F238E27FC236}">
                <a16:creationId xmlns:a16="http://schemas.microsoft.com/office/drawing/2014/main" id="{55A5A10E-8176-1EB6-4B94-0A12F75405DA}"/>
              </a:ext>
            </a:extLst>
          </p:cNvPr>
          <p:cNvSpPr/>
          <p:nvPr/>
        </p:nvSpPr>
        <p:spPr>
          <a:xfrm rot="5400000">
            <a:off x="4448887" y="4340133"/>
            <a:ext cx="144000" cy="108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7" name="Triangle 6">
            <a:extLst>
              <a:ext uri="{FF2B5EF4-FFF2-40B4-BE49-F238E27FC236}">
                <a16:creationId xmlns:a16="http://schemas.microsoft.com/office/drawing/2014/main" id="{3D2635BE-3E69-CAF8-560F-6BF66F9C710F}"/>
              </a:ext>
            </a:extLst>
          </p:cNvPr>
          <p:cNvSpPr/>
          <p:nvPr/>
        </p:nvSpPr>
        <p:spPr>
          <a:xfrm rot="5400000">
            <a:off x="4448887" y="5146220"/>
            <a:ext cx="144000" cy="108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8" name="Triangle 7">
            <a:extLst>
              <a:ext uri="{FF2B5EF4-FFF2-40B4-BE49-F238E27FC236}">
                <a16:creationId xmlns:a16="http://schemas.microsoft.com/office/drawing/2014/main" id="{742546BE-78D5-8087-0EEB-73D4D71F8DA1}"/>
              </a:ext>
            </a:extLst>
          </p:cNvPr>
          <p:cNvSpPr/>
          <p:nvPr/>
        </p:nvSpPr>
        <p:spPr>
          <a:xfrm rot="5400000">
            <a:off x="4448887" y="5972697"/>
            <a:ext cx="144000" cy="108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44" name="TextBox 43">
            <a:extLst>
              <a:ext uri="{FF2B5EF4-FFF2-40B4-BE49-F238E27FC236}">
                <a16:creationId xmlns:a16="http://schemas.microsoft.com/office/drawing/2014/main" id="{94F83C18-DF57-07E6-8EBD-DBC74B180EAD}"/>
              </a:ext>
            </a:extLst>
          </p:cNvPr>
          <p:cNvSpPr txBox="1"/>
          <p:nvPr/>
        </p:nvSpPr>
        <p:spPr>
          <a:xfrm>
            <a:off x="7422993" y="4448090"/>
            <a:ext cx="1374595" cy="584775"/>
          </a:xfrm>
          <a:prstGeom prst="rect">
            <a:avLst/>
          </a:prstGeom>
          <a:noFill/>
        </p:spPr>
        <p:txBody>
          <a:bodyPr wrap="square" lIns="0" tIns="0" rIns="0" bIns="0" rtlCol="0">
            <a:spAutoFit/>
          </a:bodyPr>
          <a:lstStyle/>
          <a:p>
            <a:r>
              <a:rPr lang="en-US" sz="1400" b="1" dirty="0">
                <a:solidFill>
                  <a:schemeClr val="accent2"/>
                </a:solidFill>
              </a:rPr>
              <a:t>47 </a:t>
            </a:r>
            <a:r>
              <a:rPr lang="en-US" sz="1400" dirty="0">
                <a:solidFill>
                  <a:schemeClr val="accent2"/>
                </a:solidFill>
              </a:rPr>
              <a:t>hours</a:t>
            </a:r>
          </a:p>
          <a:p>
            <a:r>
              <a:rPr lang="en-US" sz="1200" dirty="0"/>
              <a:t>Waste management training</a:t>
            </a:r>
          </a:p>
        </p:txBody>
      </p:sp>
      <p:sp>
        <p:nvSpPr>
          <p:cNvPr id="57" name="TextBox 56">
            <a:extLst>
              <a:ext uri="{FF2B5EF4-FFF2-40B4-BE49-F238E27FC236}">
                <a16:creationId xmlns:a16="http://schemas.microsoft.com/office/drawing/2014/main" id="{62729A41-293E-E792-C809-B711F98ABC5B}"/>
              </a:ext>
            </a:extLst>
          </p:cNvPr>
          <p:cNvSpPr txBox="1"/>
          <p:nvPr/>
        </p:nvSpPr>
        <p:spPr>
          <a:xfrm>
            <a:off x="7422993" y="5269806"/>
            <a:ext cx="1374595" cy="954107"/>
          </a:xfrm>
          <a:prstGeom prst="rect">
            <a:avLst/>
          </a:prstGeom>
          <a:noFill/>
        </p:spPr>
        <p:txBody>
          <a:bodyPr wrap="square" lIns="0" tIns="0" rIns="0" bIns="0" rtlCol="0">
            <a:spAutoFit/>
          </a:bodyPr>
          <a:lstStyle/>
          <a:p>
            <a:r>
              <a:rPr lang="en-US" sz="1400" b="1" dirty="0">
                <a:solidFill>
                  <a:schemeClr val="accent2"/>
                </a:solidFill>
              </a:rPr>
              <a:t>4 </a:t>
            </a:r>
            <a:r>
              <a:rPr lang="en-US" sz="1400" dirty="0">
                <a:solidFill>
                  <a:schemeClr val="accent2"/>
                </a:solidFill>
              </a:rPr>
              <a:t>plans</a:t>
            </a:r>
          </a:p>
          <a:p>
            <a:r>
              <a:rPr lang="en-US" sz="1200" dirty="0"/>
              <a:t>Green transport plan for the contract</a:t>
            </a:r>
          </a:p>
          <a:p>
            <a:endParaRPr lang="en-US" sz="1200" dirty="0"/>
          </a:p>
          <a:p>
            <a:endParaRPr lang="en-US" sz="1200" dirty="0"/>
          </a:p>
        </p:txBody>
      </p:sp>
      <p:sp>
        <p:nvSpPr>
          <p:cNvPr id="83" name="TextBox 82">
            <a:extLst>
              <a:ext uri="{FF2B5EF4-FFF2-40B4-BE49-F238E27FC236}">
                <a16:creationId xmlns:a16="http://schemas.microsoft.com/office/drawing/2014/main" id="{E5A6013B-8E32-5EFF-B095-05FD9BAECDB6}"/>
              </a:ext>
            </a:extLst>
          </p:cNvPr>
          <p:cNvSpPr txBox="1"/>
          <p:nvPr/>
        </p:nvSpPr>
        <p:spPr>
          <a:xfrm>
            <a:off x="10113932" y="3630101"/>
            <a:ext cx="1342271" cy="1138773"/>
          </a:xfrm>
          <a:prstGeom prst="rect">
            <a:avLst/>
          </a:prstGeom>
          <a:noFill/>
        </p:spPr>
        <p:txBody>
          <a:bodyPr wrap="square" lIns="0" tIns="0" rIns="0" bIns="0" rtlCol="0">
            <a:spAutoFit/>
          </a:bodyPr>
          <a:lstStyle/>
          <a:p>
            <a:r>
              <a:rPr lang="en-US" sz="1400" b="1" dirty="0">
                <a:solidFill>
                  <a:schemeClr val="accent3"/>
                </a:solidFill>
              </a:rPr>
              <a:t>2,425 </a:t>
            </a:r>
            <a:r>
              <a:rPr lang="en-US" sz="1400" dirty="0">
                <a:solidFill>
                  <a:schemeClr val="accent3"/>
                </a:solidFill>
              </a:rPr>
              <a:t>hours</a:t>
            </a:r>
          </a:p>
          <a:p>
            <a:r>
              <a:rPr lang="en-US" sz="1200" dirty="0"/>
              <a:t>Health and wellbeing initiatives for the contract workforce or local communities</a:t>
            </a:r>
          </a:p>
          <a:p>
            <a:endParaRPr lang="en-US" sz="1200" dirty="0"/>
          </a:p>
        </p:txBody>
      </p:sp>
      <p:sp>
        <p:nvSpPr>
          <p:cNvPr id="5" name="Triangle 4">
            <a:extLst>
              <a:ext uri="{FF2B5EF4-FFF2-40B4-BE49-F238E27FC236}">
                <a16:creationId xmlns:a16="http://schemas.microsoft.com/office/drawing/2014/main" id="{F1ED35F7-4599-BD71-32DA-4BB7D60CB5A8}"/>
              </a:ext>
            </a:extLst>
          </p:cNvPr>
          <p:cNvSpPr/>
          <p:nvPr/>
        </p:nvSpPr>
        <p:spPr>
          <a:xfrm rot="5400000">
            <a:off x="7269578" y="3661639"/>
            <a:ext cx="144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10" name="Triangle 9">
            <a:extLst>
              <a:ext uri="{FF2B5EF4-FFF2-40B4-BE49-F238E27FC236}">
                <a16:creationId xmlns:a16="http://schemas.microsoft.com/office/drawing/2014/main" id="{08192C01-807C-8DBC-F409-6A44FF39321C}"/>
              </a:ext>
            </a:extLst>
          </p:cNvPr>
          <p:cNvSpPr/>
          <p:nvPr/>
        </p:nvSpPr>
        <p:spPr>
          <a:xfrm rot="5400000">
            <a:off x="7269578" y="4484133"/>
            <a:ext cx="144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11" name="Triangle 10">
            <a:extLst>
              <a:ext uri="{FF2B5EF4-FFF2-40B4-BE49-F238E27FC236}">
                <a16:creationId xmlns:a16="http://schemas.microsoft.com/office/drawing/2014/main" id="{02B1FECB-7541-0AB7-B962-D1F6302B9E7E}"/>
              </a:ext>
            </a:extLst>
          </p:cNvPr>
          <p:cNvSpPr/>
          <p:nvPr/>
        </p:nvSpPr>
        <p:spPr>
          <a:xfrm rot="5400000">
            <a:off x="7269578" y="5321042"/>
            <a:ext cx="144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
        <p:nvSpPr>
          <p:cNvPr id="13" name="Triangle 12">
            <a:extLst>
              <a:ext uri="{FF2B5EF4-FFF2-40B4-BE49-F238E27FC236}">
                <a16:creationId xmlns:a16="http://schemas.microsoft.com/office/drawing/2014/main" id="{34436762-4FDB-7890-7D79-4F83AD8A263B}"/>
              </a:ext>
            </a:extLst>
          </p:cNvPr>
          <p:cNvSpPr/>
          <p:nvPr/>
        </p:nvSpPr>
        <p:spPr>
          <a:xfrm rot="5400000">
            <a:off x="9927537" y="3661639"/>
            <a:ext cx="144000"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2400" dirty="0">
              <a:latin typeface="+mj-lt"/>
            </a:endParaRPr>
          </a:p>
        </p:txBody>
      </p:sp>
    </p:spTree>
    <p:extLst>
      <p:ext uri="{BB962C8B-B14F-4D97-AF65-F5344CB8AC3E}">
        <p14:creationId xmlns:p14="http://schemas.microsoft.com/office/powerpoint/2010/main" val="135464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4AC5-455C-FE30-B63D-2EADBE4BF024}"/>
              </a:ext>
            </a:extLst>
          </p:cNvPr>
          <p:cNvSpPr>
            <a:spLocks noGrp="1"/>
          </p:cNvSpPr>
          <p:nvPr>
            <p:ph type="title"/>
          </p:nvPr>
        </p:nvSpPr>
        <p:spPr/>
        <p:txBody>
          <a:bodyPr>
            <a:normAutofit fontScale="90000"/>
          </a:bodyPr>
          <a:lstStyle/>
          <a:p>
            <a:r>
              <a:rPr lang="en-GB" sz="3200" b="1" i="1" dirty="0">
                <a:effectLst/>
                <a:latin typeface="Calibri" panose="020F0502020204030204" pitchFamily="34" charset="0"/>
                <a:ea typeface="Calibri" panose="020F0502020204030204" pitchFamily="34" charset="0"/>
                <a:cs typeface="Times New Roman" panose="02020603050405020304" pitchFamily="18" charset="0"/>
              </a:rPr>
              <a:t>DAERA’s Graphic Design, Print and Website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D7E0A4E-C9A6-9F2F-11A3-474F4BB59E1C}"/>
              </a:ext>
            </a:extLst>
          </p:cNvPr>
          <p:cNvSpPr>
            <a:spLocks noGrp="1"/>
          </p:cNvSpPr>
          <p:nvPr>
            <p:ph idx="1"/>
          </p:nvPr>
        </p:nvSpPr>
        <p:spPr>
          <a:xfrm>
            <a:off x="745196" y="1598445"/>
            <a:ext cx="9500491" cy="4163035"/>
          </a:xfrm>
        </p:spPr>
        <p:txBody>
          <a:bodyPr/>
          <a:lstStyle/>
          <a:p>
            <a:pPr marL="0" indent="0">
              <a:lnSpc>
                <a:spcPct val="15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As part of the Social Value commitments on DAERA’s Graphic Design, Print and Website contract, The Foundation were awarded the contract and built on its long-standing relationship with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Orchardville</a:t>
            </a:r>
            <a:r>
              <a:rPr lang="en-GB" sz="1800" dirty="0">
                <a:effectLst/>
                <a:latin typeface="Calibri" panose="020F0502020204030204" pitchFamily="34" charset="0"/>
                <a:ea typeface="Calibri" panose="020F0502020204030204" pitchFamily="34" charset="0"/>
                <a:cs typeface="Times New Roman" panose="02020603050405020304" pitchFamily="18" charset="0"/>
              </a:rPr>
              <a:t> Works. This is a Social Enterprise within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Orchardville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 charity which supports adults with learning disability or autism to live, learn and work across Northern Ireland.</a:t>
            </a:r>
          </a:p>
          <a:p>
            <a:pPr marL="0" indent="0">
              <a:lnSpc>
                <a:spcPct val="150000"/>
              </a:lnSpc>
              <a:spcBef>
                <a:spcPts val="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Orchardville</a:t>
            </a:r>
            <a:r>
              <a:rPr lang="en-GB" sz="1800" dirty="0">
                <a:effectLst/>
                <a:latin typeface="Calibri" panose="020F0502020204030204" pitchFamily="34" charset="0"/>
                <a:ea typeface="Calibri" panose="020F0502020204030204" pitchFamily="34" charset="0"/>
                <a:cs typeface="Times New Roman" panose="02020603050405020304" pitchFamily="18" charset="0"/>
              </a:rPr>
              <a:t> Works has been fulfilling orders for The Foundation, such as collating and inserting items into folders</a:t>
            </a:r>
            <a:r>
              <a:rPr lang="en-GB" sz="1800" dirty="0">
                <a:latin typeface="Calibri" panose="020F0502020204030204" pitchFamily="34" charset="0"/>
                <a:ea typeface="Calibri" panose="020F0502020204030204" pitchFamily="34" charset="0"/>
                <a:cs typeface="Times New Roman" panose="02020603050405020304" pitchFamily="18" charset="0"/>
              </a:rPr>
              <a:t> and packing items for transit.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GB" sz="1400" dirty="0">
              <a:latin typeface="Calibri" panose="020F0502020204030204" pitchFamily="34" charset="0"/>
              <a:cs typeface="Times New Roman" panose="02020603050405020304" pitchFamily="18" charset="0"/>
            </a:endParaRPr>
          </a:p>
          <a:p>
            <a:pPr marL="0" indent="0">
              <a:lnSpc>
                <a:spcPct val="150000"/>
              </a:lnSpc>
              <a:spcBef>
                <a:spcPts val="0"/>
              </a:spcBef>
              <a:buNone/>
            </a:pPr>
            <a:endParaRPr lang="en-GB" sz="1400" dirty="0"/>
          </a:p>
        </p:txBody>
      </p:sp>
    </p:spTree>
    <p:extLst>
      <p:ext uri="{BB962C8B-B14F-4D97-AF65-F5344CB8AC3E}">
        <p14:creationId xmlns:p14="http://schemas.microsoft.com/office/powerpoint/2010/main" val="282141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5108-AA46-4382-A8FA-4971FFF20D38}"/>
              </a:ext>
            </a:extLst>
          </p:cNvPr>
          <p:cNvSpPr>
            <a:spLocks noGrp="1"/>
          </p:cNvSpPr>
          <p:nvPr>
            <p:ph type="title"/>
          </p:nvPr>
        </p:nvSpPr>
        <p:spPr/>
        <p:txBody>
          <a:bodyPr/>
          <a:lstStyle/>
          <a:p>
            <a:r>
              <a:rPr lang="en-US" dirty="0"/>
              <a:t>DoF – IT Hardware Contract</a:t>
            </a:r>
            <a:endParaRPr lang="en-GB" dirty="0"/>
          </a:p>
        </p:txBody>
      </p:sp>
      <p:sp>
        <p:nvSpPr>
          <p:cNvPr id="3" name="Content Placeholder 2">
            <a:extLst>
              <a:ext uri="{FF2B5EF4-FFF2-40B4-BE49-F238E27FC236}">
                <a16:creationId xmlns:a16="http://schemas.microsoft.com/office/drawing/2014/main" id="{D6F7813D-943F-F22D-F15F-282A722931DC}"/>
              </a:ext>
            </a:extLst>
          </p:cNvPr>
          <p:cNvSpPr>
            <a:spLocks noGrp="1"/>
          </p:cNvSpPr>
          <p:nvPr>
            <p:ph idx="1"/>
          </p:nvPr>
        </p:nvSpPr>
        <p:spPr>
          <a:xfrm>
            <a:off x="745196" y="1453478"/>
            <a:ext cx="9500491" cy="4947321"/>
          </a:xfrm>
        </p:spPr>
        <p:txBody>
          <a:bodyPr/>
          <a:lstStyle/>
          <a:p>
            <a:pPr>
              <a:lnSpc>
                <a:spcPct val="150000"/>
              </a:lnSpc>
              <a:spcBef>
                <a:spcPts val="0"/>
              </a:spcBef>
            </a:pPr>
            <a:r>
              <a:rPr lang="en-US" sz="1800" kern="150" dirty="0">
                <a:solidFill>
                  <a:srgbClr val="000000"/>
                </a:solidFill>
                <a:effectLst/>
                <a:latin typeface="+mj-lt"/>
                <a:ea typeface="Calibri" panose="020F0502020204030204" pitchFamily="34" charset="0"/>
                <a:cs typeface="Times New Roman" panose="02020603050405020304" pitchFamily="18" charset="0"/>
              </a:rPr>
              <a:t>BT is supporting digital inclusion in Northern Ireland through the donation of 10 laptops to the Phoenix Education Centre, a community interest company that provides mentoring and support, along with education and training opportunities for the community of East Belfast</a:t>
            </a:r>
            <a:r>
              <a:rPr lang="en-US" sz="1800" kern="150" dirty="0">
                <a:effectLst/>
                <a:latin typeface="+mj-lt"/>
                <a:ea typeface="Calibri" panose="020F0502020204030204" pitchFamily="34" charset="0"/>
                <a:cs typeface="Times New Roman" panose="02020603050405020304" pitchFamily="18" charset="0"/>
              </a:rPr>
              <a:t>. This is part of BT’s social value delivery on a Department of Finance IT Contract.</a:t>
            </a:r>
          </a:p>
          <a:p>
            <a:pPr marL="0" indent="0">
              <a:lnSpc>
                <a:spcPct val="150000"/>
              </a:lnSpc>
              <a:spcBef>
                <a:spcPts val="0"/>
              </a:spcBef>
              <a:buNone/>
            </a:pPr>
            <a:endParaRPr lang="en-GB" sz="1800" kern="150" dirty="0">
              <a:effectLst/>
              <a:latin typeface="+mj-lt"/>
              <a:ea typeface="Calibri" panose="020F0502020204030204" pitchFamily="34" charset="0"/>
              <a:cs typeface="Times New Roman" panose="02020603050405020304" pitchFamily="18" charset="0"/>
            </a:endParaRPr>
          </a:p>
          <a:p>
            <a:pPr>
              <a:lnSpc>
                <a:spcPct val="150000"/>
              </a:lnSpc>
              <a:spcBef>
                <a:spcPts val="0"/>
              </a:spcBef>
            </a:pPr>
            <a:r>
              <a:rPr lang="en-US" sz="1800" kern="150" dirty="0">
                <a:solidFill>
                  <a:srgbClr val="000000"/>
                </a:solidFill>
                <a:effectLst/>
                <a:latin typeface="+mj-lt"/>
                <a:ea typeface="Calibri" panose="020F0502020204030204" pitchFamily="34" charset="0"/>
                <a:cs typeface="Times New Roman" panose="02020603050405020304" pitchFamily="18" charset="0"/>
              </a:rPr>
              <a:t>BT worked collaboratively with the Phoenix Education Centre to identify which social value initiative would be most beneficial for their participants. Donation of laptops was selected as this would enable a training suite to be set up at the Centre </a:t>
            </a:r>
            <a:r>
              <a:rPr lang="en-US" sz="1800" kern="150" dirty="0">
                <a:effectLst/>
                <a:latin typeface="+mj-lt"/>
                <a:ea typeface="Calibri" panose="020F0502020204030204" pitchFamily="34" charset="0"/>
                <a:cs typeface="Times New Roman" panose="02020603050405020304" pitchFamily="18" charset="0"/>
              </a:rPr>
              <a:t>where the laptops will be used to deliver training and digital literacy </a:t>
            </a:r>
            <a:r>
              <a:rPr lang="en-US" sz="1800" kern="150" dirty="0" err="1">
                <a:effectLst/>
                <a:latin typeface="+mj-lt"/>
                <a:ea typeface="Calibri" panose="020F0502020204030204" pitchFamily="34" charset="0"/>
                <a:cs typeface="Times New Roman" panose="02020603050405020304" pitchFamily="18" charset="0"/>
              </a:rPr>
              <a:t>programmes</a:t>
            </a:r>
            <a:r>
              <a:rPr lang="en-US" sz="1800" kern="150" dirty="0">
                <a:effectLst/>
                <a:latin typeface="+mj-lt"/>
                <a:ea typeface="Calibri" panose="020F0502020204030204" pitchFamily="34" charset="0"/>
                <a:cs typeface="Times New Roman" panose="02020603050405020304" pitchFamily="18" charset="0"/>
              </a:rPr>
              <a:t> </a:t>
            </a:r>
            <a:r>
              <a:rPr lang="en-US" sz="1800" kern="150" dirty="0">
                <a:solidFill>
                  <a:srgbClr val="000000"/>
                </a:solidFill>
                <a:effectLst/>
                <a:latin typeface="+mj-lt"/>
                <a:ea typeface="Calibri" panose="020F0502020204030204" pitchFamily="34" charset="0"/>
                <a:cs typeface="Times New Roman" panose="02020603050405020304" pitchFamily="18" charset="0"/>
              </a:rPr>
              <a:t>for youth and adults identified as at-risk from one of the following: low educational attainment, paramilitary or gang activity, or facing other barriers to obtaining higher and further education, re-entry to the workforce, or becoming workforce ready</a:t>
            </a:r>
            <a:r>
              <a:rPr lang="en-US" sz="1800" kern="150" dirty="0">
                <a:solidFill>
                  <a:srgbClr val="000000"/>
                </a:solidFill>
                <a:latin typeface="+mj-lt"/>
                <a:ea typeface="Calibri" panose="020F0502020204030204" pitchFamily="34" charset="0"/>
                <a:cs typeface="Times New Roman" panose="02020603050405020304" pitchFamily="18" charset="0"/>
              </a:rPr>
              <a:t>.</a:t>
            </a:r>
            <a:endParaRPr lang="en-GB" sz="1800" kern="150" dirty="0">
              <a:effectLst/>
              <a:latin typeface="+mj-l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3084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8848-B2F4-447C-872F-9A78CC03F476}"/>
              </a:ext>
            </a:extLst>
          </p:cNvPr>
          <p:cNvSpPr>
            <a:spLocks noGrp="1"/>
          </p:cNvSpPr>
          <p:nvPr>
            <p:ph type="title"/>
          </p:nvPr>
        </p:nvSpPr>
        <p:spPr/>
        <p:txBody>
          <a:bodyPr>
            <a:normAutofit fontScale="90000"/>
          </a:bodyPr>
          <a:lstStyle/>
          <a:p>
            <a:r>
              <a:rPr lang="en-US" dirty="0"/>
              <a:t>Lessons/Challenges</a:t>
            </a:r>
            <a:br>
              <a:rPr lang="en-US" dirty="0"/>
            </a:br>
            <a:br>
              <a:rPr lang="en-US" dirty="0"/>
            </a:br>
            <a:br>
              <a:rPr lang="en-US" dirty="0"/>
            </a:br>
            <a:endParaRPr lang="en-GB" dirty="0"/>
          </a:p>
        </p:txBody>
      </p:sp>
      <p:sp>
        <p:nvSpPr>
          <p:cNvPr id="3" name="Content Placeholder 2">
            <a:extLst>
              <a:ext uri="{FF2B5EF4-FFF2-40B4-BE49-F238E27FC236}">
                <a16:creationId xmlns:a16="http://schemas.microsoft.com/office/drawing/2014/main" id="{1E6B3F08-EF2E-4B74-836A-11966D8D5894}"/>
              </a:ext>
            </a:extLst>
          </p:cNvPr>
          <p:cNvSpPr>
            <a:spLocks noGrp="1"/>
          </p:cNvSpPr>
          <p:nvPr>
            <p:ph idx="1"/>
          </p:nvPr>
        </p:nvSpPr>
        <p:spPr>
          <a:xfrm>
            <a:off x="538152" y="1362845"/>
            <a:ext cx="5308307" cy="4163035"/>
          </a:xfrm>
        </p:spPr>
        <p:txBody>
          <a:bodyPr/>
          <a:lstStyle/>
          <a:p>
            <a:pPr marL="0" indent="0">
              <a:buNone/>
            </a:pPr>
            <a:endParaRPr lang="en-GB" b="1" dirty="0"/>
          </a:p>
          <a:p>
            <a:r>
              <a:rPr lang="en-GB" sz="2400" dirty="0"/>
              <a:t>Collaboration</a:t>
            </a:r>
          </a:p>
          <a:p>
            <a:r>
              <a:rPr lang="en-GB" sz="2400" dirty="0"/>
              <a:t>Procurement principles</a:t>
            </a:r>
          </a:p>
          <a:p>
            <a:endParaRPr lang="en-GB" sz="2400" dirty="0"/>
          </a:p>
          <a:p>
            <a:pPr marL="0" indent="0">
              <a:buNone/>
            </a:pPr>
            <a:r>
              <a:rPr lang="en-GB" sz="2400" b="1" dirty="0"/>
              <a:t>What next?</a:t>
            </a:r>
          </a:p>
          <a:p>
            <a:r>
              <a:rPr lang="en-GB" sz="2400" dirty="0"/>
              <a:t>More strategic approach to social value</a:t>
            </a:r>
          </a:p>
          <a:p>
            <a:r>
              <a:rPr lang="en-GB" sz="2400" dirty="0"/>
              <a:t>Focus on contract management</a:t>
            </a:r>
          </a:p>
          <a:p>
            <a:r>
              <a:rPr lang="en-GB" sz="2400" dirty="0"/>
              <a:t>Social value beyond award criteria</a:t>
            </a:r>
          </a:p>
          <a:p>
            <a:endParaRPr lang="en-GB" sz="2400" dirty="0"/>
          </a:p>
          <a:p>
            <a:pPr marL="0" indent="0">
              <a:buNone/>
            </a:pPr>
            <a:endParaRPr lang="en-GB" sz="2400" dirty="0"/>
          </a:p>
          <a:p>
            <a:endParaRPr lang="en-GB" dirty="0"/>
          </a:p>
          <a:p>
            <a:pPr marL="0" indent="0">
              <a:buNone/>
            </a:pPr>
            <a:endParaRPr lang="en-GB" dirty="0"/>
          </a:p>
        </p:txBody>
      </p:sp>
      <p:sp>
        <p:nvSpPr>
          <p:cNvPr id="4" name="TextBox 3">
            <a:extLst>
              <a:ext uri="{FF2B5EF4-FFF2-40B4-BE49-F238E27FC236}">
                <a16:creationId xmlns:a16="http://schemas.microsoft.com/office/drawing/2014/main" id="{91C80C55-61DB-2F6B-6577-FEC23A4AEFA3}"/>
              </a:ext>
            </a:extLst>
          </p:cNvPr>
          <p:cNvSpPr txBox="1"/>
          <p:nvPr/>
        </p:nvSpPr>
        <p:spPr>
          <a:xfrm>
            <a:off x="5846459" y="1363530"/>
            <a:ext cx="4606272" cy="2369880"/>
          </a:xfrm>
          <a:prstGeom prst="rect">
            <a:avLst/>
          </a:prstGeom>
          <a:noFill/>
        </p:spPr>
        <p:txBody>
          <a:bodyPr wrap="square" rtlCol="0">
            <a:spAutoFit/>
          </a:bodyPr>
          <a:lstStyle/>
          <a:p>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r>
              <a:rPr lang="en-GB" sz="1400" i="1" dirty="0">
                <a:effectLst/>
                <a:latin typeface="Calibri" panose="020F0502020204030204" pitchFamily="34" charset="0"/>
                <a:ea typeface="Calibri" panose="020F0502020204030204" pitchFamily="34" charset="0"/>
                <a:cs typeface="Times New Roman" panose="02020603050405020304" pitchFamily="18" charset="0"/>
              </a:rPr>
              <a:t>With a robust approach, Northern Ireland mandates social value assessment for specific contract thresholds. The process involves early community engagement, social value assessment criteria, and stringent contract management. By structuring the process around key themes such as secure employment, carbon reduction, ethical supply chains, and well-being, </a:t>
            </a:r>
            <a:r>
              <a:rPr lang="en-GB" sz="1400" b="1" i="1" dirty="0">
                <a:effectLst/>
                <a:latin typeface="Calibri" panose="020F0502020204030204" pitchFamily="34" charset="0"/>
                <a:ea typeface="Calibri" panose="020F0502020204030204" pitchFamily="34" charset="0"/>
                <a:cs typeface="Times New Roman" panose="02020603050405020304" pitchFamily="18" charset="0"/>
              </a:rPr>
              <a:t>Northern Ireland exemplifies a comprehensive integration of social value</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Tech UK </a:t>
            </a:r>
            <a:r>
              <a:rPr lang="en-GB" sz="1400" dirty="0">
                <a:effectLst/>
                <a:latin typeface="Calibri" panose="020F0502020204030204" pitchFamily="34" charset="0"/>
                <a:ea typeface="Calibri" panose="020F0502020204030204" pitchFamily="34" charset="0"/>
                <a:cs typeface="Times New Roman" panose="02020603050405020304" pitchFamily="18" charset="0"/>
              </a:rPr>
              <a:t>Improving Social Value in Technology Procurement.</a:t>
            </a:r>
          </a:p>
          <a:p>
            <a:endParaRPr lang="en-GB" dirty="0"/>
          </a:p>
        </p:txBody>
      </p:sp>
      <p:grpSp>
        <p:nvGrpSpPr>
          <p:cNvPr id="5" name="Group 4">
            <a:extLst>
              <a:ext uri="{FF2B5EF4-FFF2-40B4-BE49-F238E27FC236}">
                <a16:creationId xmlns:a16="http://schemas.microsoft.com/office/drawing/2014/main" id="{6CC95662-63BA-C1C6-988F-1013FD2FF510}"/>
              </a:ext>
            </a:extLst>
          </p:cNvPr>
          <p:cNvGrpSpPr/>
          <p:nvPr/>
        </p:nvGrpSpPr>
        <p:grpSpPr>
          <a:xfrm>
            <a:off x="9859230" y="294620"/>
            <a:ext cx="1794617" cy="1068225"/>
            <a:chOff x="4971035" y="531365"/>
            <a:chExt cx="1794617" cy="1068225"/>
          </a:xfrm>
        </p:grpSpPr>
        <p:sp>
          <p:nvSpPr>
            <p:cNvPr id="6" name="Rectangle 5">
              <a:extLst>
                <a:ext uri="{FF2B5EF4-FFF2-40B4-BE49-F238E27FC236}">
                  <a16:creationId xmlns:a16="http://schemas.microsoft.com/office/drawing/2014/main" id="{5026D465-3463-2A84-61C6-050AD9D59593}"/>
                </a:ext>
              </a:extLst>
            </p:cNvPr>
            <p:cNvSpPr/>
            <p:nvPr/>
          </p:nvSpPr>
          <p:spPr>
            <a:xfrm>
              <a:off x="4971035" y="531365"/>
              <a:ext cx="1794617" cy="1068225"/>
            </a:xfrm>
            <a:prstGeom prst="rect">
              <a:avLst/>
            </a:prstGeom>
            <a:solidFill>
              <a:srgbClr val="DAEE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6A24DDC-B23A-862E-B301-32C5735AD97E}"/>
                </a:ext>
              </a:extLst>
            </p:cNvPr>
            <p:cNvPicPr>
              <a:picLocks noChangeAspect="1"/>
            </p:cNvPicPr>
            <p:nvPr/>
          </p:nvPicPr>
          <p:blipFill>
            <a:blip r:embed="rId3">
              <a:clrChange>
                <a:clrFrom>
                  <a:srgbClr val="FFFFFF"/>
                </a:clrFrom>
                <a:clrTo>
                  <a:srgbClr val="FFFFFF">
                    <a:alpha val="0"/>
                  </a:srgbClr>
                </a:clrTo>
              </a:clrChange>
              <a:duotone>
                <a:prstClr val="black"/>
                <a:srgbClr val="DAEEF1">
                  <a:tint val="45000"/>
                  <a:satMod val="400000"/>
                </a:srgbClr>
              </a:duotone>
            </a:blip>
            <a:stretch>
              <a:fillRect/>
            </a:stretch>
          </p:blipFill>
          <p:spPr>
            <a:xfrm>
              <a:off x="5065433" y="731505"/>
              <a:ext cx="1700219" cy="631340"/>
            </a:xfrm>
            <a:prstGeom prst="rect">
              <a:avLst/>
            </a:prstGeom>
          </p:spPr>
        </p:pic>
      </p:grpSp>
    </p:spTree>
    <p:extLst>
      <p:ext uri="{BB962C8B-B14F-4D97-AF65-F5344CB8AC3E}">
        <p14:creationId xmlns:p14="http://schemas.microsoft.com/office/powerpoint/2010/main" val="145058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3" name="Content Placeholder 2"/>
          <p:cNvSpPr>
            <a:spLocks noGrp="1"/>
          </p:cNvSpPr>
          <p:nvPr>
            <p:ph idx="1"/>
          </p:nvPr>
        </p:nvSpPr>
        <p:spPr>
          <a:xfrm>
            <a:off x="652431" y="1658522"/>
            <a:ext cx="8300833" cy="4163035"/>
          </a:xfrm>
        </p:spPr>
        <p:txBody>
          <a:bodyPr/>
          <a:lstStyle/>
          <a:p>
            <a:r>
              <a:rPr lang="en-GB" sz="2800" dirty="0"/>
              <a:t>Information and resources can be accessed via the Social Value Unit’s website at </a:t>
            </a:r>
            <a:r>
              <a:rPr lang="en-GB" sz="2800" b="1" dirty="0"/>
              <a:t>–</a:t>
            </a:r>
          </a:p>
          <a:p>
            <a:pPr marL="0" indent="0" algn="ctr">
              <a:buNone/>
            </a:pPr>
            <a:r>
              <a:rPr lang="en-GB" sz="2800" b="1" dirty="0"/>
              <a:t>socialvalueni.org</a:t>
            </a:r>
          </a:p>
          <a:p>
            <a:pPr marL="0" indent="0">
              <a:buNone/>
            </a:pPr>
            <a:endParaRPr lang="en-GB" sz="2800" dirty="0"/>
          </a:p>
          <a:p>
            <a:r>
              <a:rPr lang="en-GB" sz="2800" dirty="0"/>
              <a:t>You can also sign up to our newsletter via our website to keep up to date with developments and upcoming training.</a:t>
            </a:r>
          </a:p>
          <a:p>
            <a:pPr marL="0" indent="0">
              <a:buNone/>
            </a:pPr>
            <a:endParaRPr lang="en-GB" sz="2800" dirty="0"/>
          </a:p>
          <a:p>
            <a:pPr marL="0" indent="0">
              <a:buNone/>
            </a:pPr>
            <a:r>
              <a:rPr lang="en-GB" sz="2800" dirty="0"/>
              <a:t> </a:t>
            </a:r>
          </a:p>
          <a:p>
            <a:pPr marL="0" indent="0" algn="ctr">
              <a:buNone/>
            </a:pPr>
            <a:endParaRPr lang="en-GB" sz="2800" dirty="0"/>
          </a:p>
          <a:p>
            <a:pPr marL="0" indent="0">
              <a:buNone/>
            </a:pPr>
            <a:endParaRPr lang="en-GB" dirty="0"/>
          </a:p>
          <a:p>
            <a:endParaRPr lang="en-GB" dirty="0"/>
          </a:p>
          <a:p>
            <a:endParaRPr lang="en-GB" dirty="0"/>
          </a:p>
        </p:txBody>
      </p:sp>
      <p:pic>
        <p:nvPicPr>
          <p:cNvPr id="4" name="Graphic 8">
            <a:extLst>
              <a:ext uri="{FF2B5EF4-FFF2-40B4-BE49-F238E27FC236}">
                <a16:creationId xmlns:a16="http://schemas.microsoft.com/office/drawing/2014/main" id="{00E7EDC2-238C-EA4D-A2A5-F84D46807A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5746" y="2500061"/>
            <a:ext cx="1839882" cy="2069869"/>
          </a:xfrm>
          <a:prstGeom prst="rect">
            <a:avLst/>
          </a:prstGeom>
        </p:spPr>
      </p:pic>
      <p:grpSp>
        <p:nvGrpSpPr>
          <p:cNvPr id="6" name="Group 5"/>
          <p:cNvGrpSpPr/>
          <p:nvPr/>
        </p:nvGrpSpPr>
        <p:grpSpPr>
          <a:xfrm>
            <a:off x="9859230" y="294620"/>
            <a:ext cx="1794617" cy="1068225"/>
            <a:chOff x="4971035" y="531365"/>
            <a:chExt cx="1794617" cy="1068225"/>
          </a:xfrm>
        </p:grpSpPr>
        <p:sp>
          <p:nvSpPr>
            <p:cNvPr id="7" name="Rectangle 6"/>
            <p:cNvSpPr/>
            <p:nvPr/>
          </p:nvSpPr>
          <p:spPr>
            <a:xfrm>
              <a:off x="4971035" y="531365"/>
              <a:ext cx="1794617" cy="1068225"/>
            </a:xfrm>
            <a:prstGeom prst="rect">
              <a:avLst/>
            </a:prstGeom>
            <a:solidFill>
              <a:srgbClr val="DAEE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a:clrChange>
                <a:clrFrom>
                  <a:srgbClr val="FFFFFF"/>
                </a:clrFrom>
                <a:clrTo>
                  <a:srgbClr val="FFFFFF">
                    <a:alpha val="0"/>
                  </a:srgbClr>
                </a:clrTo>
              </a:clrChange>
              <a:duotone>
                <a:prstClr val="black"/>
                <a:srgbClr val="DAEEF1">
                  <a:tint val="45000"/>
                  <a:satMod val="400000"/>
                </a:srgbClr>
              </a:duotone>
            </a:blip>
            <a:stretch>
              <a:fillRect/>
            </a:stretch>
          </p:blipFill>
          <p:spPr>
            <a:xfrm>
              <a:off x="5065433" y="731505"/>
              <a:ext cx="1700219" cy="631340"/>
            </a:xfrm>
            <a:prstGeom prst="rect">
              <a:avLst/>
            </a:prstGeom>
          </p:spPr>
        </p:pic>
      </p:grpSp>
    </p:spTree>
    <p:extLst>
      <p:ext uri="{BB962C8B-B14F-4D97-AF65-F5344CB8AC3E}">
        <p14:creationId xmlns:p14="http://schemas.microsoft.com/office/powerpoint/2010/main" val="3425756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9657</TotalTime>
  <Words>721</Words>
  <Application>Microsoft Office PowerPoint</Application>
  <PresentationFormat>Widescreen</PresentationFormat>
  <Paragraphs>89</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Delivering Social Value in Northern Ireland</vt:lpstr>
      <vt:lpstr>Context – Procurement Policy Note – Scoring Social Value</vt:lpstr>
      <vt:lpstr>Implementation</vt:lpstr>
      <vt:lpstr>PowerPoint Presentation</vt:lpstr>
      <vt:lpstr>DAERA’s Graphic Design, Print and Website </vt:lpstr>
      <vt:lpstr>DoF – IT Hardware Contract</vt:lpstr>
      <vt:lpstr>Lessons/Challenges   </vt:lpstr>
      <vt:lpstr>Further information</vt:lpstr>
    </vt:vector>
  </TitlesOfParts>
  <Company>Mammoth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McGrath</dc:creator>
  <cp:lastModifiedBy>McDowell, Jane</cp:lastModifiedBy>
  <cp:revision>333</cp:revision>
  <dcterms:created xsi:type="dcterms:W3CDTF">2014-09-16T16:01:10Z</dcterms:created>
  <dcterms:modified xsi:type="dcterms:W3CDTF">2024-02-27T17:12:39Z</dcterms:modified>
</cp:coreProperties>
</file>